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Montserrat SemiBold" panose="020F0502020204030204" pitchFamily="34" charset="0"/>
      <p:regular r:id="rId30"/>
      <p:bold r:id="rId31"/>
      <p:italic r:id="rId32"/>
      <p:boldItalic r:id="rId33"/>
    </p:embeddedFont>
    <p:embeddedFont>
      <p:font typeface="Proxima Nova" panose="02000506030000020004" pitchFamily="2" charset="0"/>
      <p:regular r:id="rId34"/>
      <p:bold r:id="rId35"/>
      <p:italic r:id="rId36"/>
      <p:boldItalic r:id="rId37"/>
    </p:embeddedFont>
    <p:embeddedFont>
      <p:font typeface="Proxima Nova Semibold" panose="02000506030000020004"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VtrQ6yOCgZX2J1Lwg0chOIrIL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C4EA44-D2AC-4C01-BBD5-6B6B672ACD9A}">
  <a:tblStyle styleId="{14C4EA44-D2AC-4C01-BBD5-6B6B672ACD9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da5ccbe1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eda5ccbe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3" name="Google Shape;1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1" name="Google Shape;23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3" name="Google Shape;2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1" name="Google Shape;2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9" name="Google Shape;25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b4050ee7d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db4050ee7d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db4050ee7d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b4050ee7d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db4050ee7d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db4050ee7d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b4050ee7d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db4050ee7d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db4050ee7d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b4050ee7d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db4050ee7d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db4050ee7d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047e863c8_4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7" name="Google Shape;157;gf047e863c8_4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ster_Empty 1">
  <p:cSld name="Master_Empty 1">
    <p:spTree>
      <p:nvGrpSpPr>
        <p:cNvPr id="1" name="Shape 15"/>
        <p:cNvGrpSpPr/>
        <p:nvPr/>
      </p:nvGrpSpPr>
      <p:grpSpPr>
        <a:xfrm>
          <a:off x="0" y="0"/>
          <a:ext cx="0" cy="0"/>
          <a:chOff x="0" y="0"/>
          <a:chExt cx="0" cy="0"/>
        </a:xfrm>
      </p:grpSpPr>
      <p:sp>
        <p:nvSpPr>
          <p:cNvPr id="16" name="Google Shape;16;p17"/>
          <p:cNvSpPr txBox="1">
            <a:spLocks noGrp="1"/>
          </p:cNvSpPr>
          <p:nvPr>
            <p:ph type="sldNum" idx="12"/>
          </p:nvPr>
        </p:nvSpPr>
        <p:spPr>
          <a:xfrm>
            <a:off x="11048950" y="6223000"/>
            <a:ext cx="507900" cy="234900"/>
          </a:xfrm>
          <a:prstGeom prst="rect">
            <a:avLst/>
          </a:prstGeom>
          <a:noFill/>
          <a:ln>
            <a:noFill/>
          </a:ln>
        </p:spPr>
        <p:txBody>
          <a:bodyPr spcFirstLastPara="1" wrap="square" lIns="25400" tIns="25400" rIns="25400" bIns="25400" anchor="t" anchorCtr="0">
            <a:noAutofit/>
          </a:bodyPr>
          <a:lstStyle>
            <a:lvl1pPr marL="203200" marR="0" lvl="0"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1pPr>
            <a:lvl2pPr marL="203200" marR="0" lvl="1"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2pPr>
            <a:lvl3pPr marL="203200" marR="0" lvl="2"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3pPr>
            <a:lvl4pPr marL="203200" marR="0" lvl="3"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4pPr>
            <a:lvl5pPr marL="203200" marR="0" lvl="4"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5pPr>
            <a:lvl6pPr marL="203200" marR="0" lvl="5"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6pPr>
            <a:lvl7pPr marL="203200" marR="0" lvl="6"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7pPr>
            <a:lvl8pPr marL="203200" marR="0" lvl="7"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8pPr>
            <a:lvl9pPr marL="203200" marR="0" lvl="8" indent="-63500" algn="r">
              <a:lnSpc>
                <a:spcPct val="100000"/>
              </a:lnSpc>
              <a:spcBef>
                <a:spcPts val="0"/>
              </a:spcBef>
              <a:spcAft>
                <a:spcPts val="0"/>
              </a:spcAft>
              <a:buClr>
                <a:srgbClr val="24282B"/>
              </a:buClr>
              <a:buSzPts val="1200"/>
              <a:buFont typeface="Proxima Nova"/>
              <a:buNone/>
              <a:defRPr sz="1200" b="0" i="0" u="none" strike="noStrike" cap="none">
                <a:solidFill>
                  <a:srgbClr val="24282B"/>
                </a:solidFill>
                <a:latin typeface="Proxima Nova"/>
                <a:ea typeface="Proxima Nova"/>
                <a:cs typeface="Proxima Nova"/>
                <a:sym typeface="Proxima Nova"/>
              </a:defRPr>
            </a:lvl9pPr>
          </a:lstStyle>
          <a:p>
            <a:pPr marL="203200" lvl="0" indent="-139700" algn="r" rtl="0">
              <a:spcBef>
                <a:spcPts val="0"/>
              </a:spcBef>
              <a:spcAft>
                <a:spcPts val="0"/>
              </a:spcAft>
              <a:buClr>
                <a:srgbClr val="24282B"/>
              </a:buClr>
              <a:buSzPts val="1200"/>
              <a:buFont typeface="Proxima Nova"/>
              <a:buChar char="-"/>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6"/>
          <p:cNvSpPr txBox="1">
            <a:spLocks noGrp="1"/>
          </p:cNvSpPr>
          <p:nvPr>
            <p:ph type="body" idx="1"/>
          </p:nvPr>
        </p:nvSpPr>
        <p:spPr>
          <a:xfrm>
            <a:off x="4658064" y="1605495"/>
            <a:ext cx="6131858" cy="421699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C0C0C"/>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26"/>
          <p:cNvSpPr txBox="1">
            <a:spLocks noGrp="1"/>
          </p:cNvSpPr>
          <p:nvPr>
            <p:ph type="title"/>
          </p:nvPr>
        </p:nvSpPr>
        <p:spPr>
          <a:xfrm>
            <a:off x="247426" y="0"/>
            <a:ext cx="24097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214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body" idx="2"/>
          </p:nvPr>
        </p:nvSpPr>
        <p:spPr>
          <a:xfrm>
            <a:off x="247426" y="1605495"/>
            <a:ext cx="2645765" cy="502144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C0C0C"/>
              </a:buClr>
              <a:buSzPts val="2000"/>
              <a:buChar char="•"/>
              <a:defRPr/>
            </a:lvl1pPr>
            <a:lvl2pPr marL="914400" lvl="1" indent="-330200" algn="l">
              <a:lnSpc>
                <a:spcPct val="90000"/>
              </a:lnSpc>
              <a:spcBef>
                <a:spcPts val="500"/>
              </a:spcBef>
              <a:spcAft>
                <a:spcPts val="0"/>
              </a:spcAft>
              <a:buClr>
                <a:srgbClr val="7F7F7F"/>
              </a:buClr>
              <a:buSzPts val="16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27"/>
          <p:cNvSpPr txBox="1">
            <a:spLocks noGrp="1"/>
          </p:cNvSpPr>
          <p:nvPr>
            <p:ph type="body" idx="1"/>
          </p:nvPr>
        </p:nvSpPr>
        <p:spPr>
          <a:xfrm>
            <a:off x="2011681" y="1936377"/>
            <a:ext cx="8541571" cy="421699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C0C0C"/>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27"/>
          <p:cNvSpPr txBox="1">
            <a:spLocks noGrp="1"/>
          </p:cNvSpPr>
          <p:nvPr>
            <p:ph type="title"/>
          </p:nvPr>
        </p:nvSpPr>
        <p:spPr>
          <a:xfrm>
            <a:off x="859714" y="0"/>
            <a:ext cx="628336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859714" y="0"/>
            <a:ext cx="628336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1581376" y="1567899"/>
            <a:ext cx="6131858" cy="421699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C0C0C"/>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8"/>
          <p:cNvSpPr txBox="1">
            <a:spLocks noGrp="1"/>
          </p:cNvSpPr>
          <p:nvPr>
            <p:ph type="body" idx="2"/>
          </p:nvPr>
        </p:nvSpPr>
        <p:spPr>
          <a:xfrm>
            <a:off x="9273709" y="1567899"/>
            <a:ext cx="2645765" cy="502144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C0C0C"/>
              </a:buClr>
              <a:buSzPts val="2000"/>
              <a:buChar char="•"/>
              <a:defRPr/>
            </a:lvl1pPr>
            <a:lvl2pPr marL="914400" lvl="1" indent="-330200" algn="l">
              <a:lnSpc>
                <a:spcPct val="90000"/>
              </a:lnSpc>
              <a:spcBef>
                <a:spcPts val="500"/>
              </a:spcBef>
              <a:spcAft>
                <a:spcPts val="0"/>
              </a:spcAft>
              <a:buClr>
                <a:srgbClr val="7F7F7F"/>
              </a:buClr>
              <a:buSzPts val="16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9"/>
          <p:cNvSpPr txBox="1">
            <a:spLocks noGrp="1"/>
          </p:cNvSpPr>
          <p:nvPr>
            <p:ph type="body" idx="1"/>
          </p:nvPr>
        </p:nvSpPr>
        <p:spPr>
          <a:xfrm>
            <a:off x="4658064" y="1605495"/>
            <a:ext cx="6131858" cy="421699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C0C0C"/>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title"/>
          </p:nvPr>
        </p:nvSpPr>
        <p:spPr>
          <a:xfrm>
            <a:off x="247426" y="140750"/>
            <a:ext cx="2021304" cy="9342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214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body" idx="2"/>
          </p:nvPr>
        </p:nvSpPr>
        <p:spPr>
          <a:xfrm>
            <a:off x="247426" y="1605495"/>
            <a:ext cx="2645765" cy="502144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C0C0C"/>
              </a:buClr>
              <a:buSzPts val="2000"/>
              <a:buChar char="•"/>
              <a:defRPr/>
            </a:lvl1pPr>
            <a:lvl2pPr marL="914400" lvl="1" indent="-330200" algn="l">
              <a:lnSpc>
                <a:spcPct val="90000"/>
              </a:lnSpc>
              <a:spcBef>
                <a:spcPts val="500"/>
              </a:spcBef>
              <a:spcAft>
                <a:spcPts val="0"/>
              </a:spcAft>
              <a:buClr>
                <a:srgbClr val="7F7F7F"/>
              </a:buClr>
              <a:buSzPts val="16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31"/>
          <p:cNvSpPr txBox="1">
            <a:spLocks noGrp="1"/>
          </p:cNvSpPr>
          <p:nvPr>
            <p:ph type="body" idx="1"/>
          </p:nvPr>
        </p:nvSpPr>
        <p:spPr>
          <a:xfrm>
            <a:off x="1191129" y="3453063"/>
            <a:ext cx="3477128" cy="32485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C0C0C"/>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1"/>
          <p:cNvSpPr txBox="1">
            <a:spLocks noGrp="1"/>
          </p:cNvSpPr>
          <p:nvPr>
            <p:ph type="title"/>
          </p:nvPr>
        </p:nvSpPr>
        <p:spPr>
          <a:xfrm>
            <a:off x="1191129" y="2675189"/>
            <a:ext cx="2021304" cy="6695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214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2"/>
          </p:nvPr>
        </p:nvSpPr>
        <p:spPr>
          <a:xfrm>
            <a:off x="6220326" y="2779295"/>
            <a:ext cx="5181600" cy="39222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C0C0C"/>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 name="Google Shape;72;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 name="Google Shape;73;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9"/>
          <p:cNvSpPr txBox="1">
            <a:spLocks noGrp="1"/>
          </p:cNvSpPr>
          <p:nvPr>
            <p:ph type="subTitle" idx="1"/>
          </p:nvPr>
        </p:nvSpPr>
        <p:spPr>
          <a:xfrm>
            <a:off x="1386840" y="935411"/>
            <a:ext cx="4540624" cy="3582801"/>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0B2141"/>
              </a:buClr>
              <a:buSzPts val="6000"/>
              <a:buNone/>
              <a:defRPr sz="6000" b="1" i="0">
                <a:solidFill>
                  <a:srgbClr val="0B2141"/>
                </a:solidFill>
                <a:latin typeface="Century Gothic"/>
                <a:ea typeface="Century Gothic"/>
                <a:cs typeface="Century Gothic"/>
                <a:sym typeface="Century Gothic"/>
              </a:defRPr>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20"/>
          <p:cNvSpPr txBox="1">
            <a:spLocks noGrp="1"/>
          </p:cNvSpPr>
          <p:nvPr>
            <p:ph type="subTitle" idx="1"/>
          </p:nvPr>
        </p:nvSpPr>
        <p:spPr>
          <a:xfrm>
            <a:off x="3581400" y="4700588"/>
            <a:ext cx="7326854" cy="74971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0B2141"/>
              </a:buClr>
              <a:buSzPts val="6000"/>
              <a:buNone/>
              <a:defRPr sz="6000" b="1" i="0">
                <a:solidFill>
                  <a:srgbClr val="0B2141"/>
                </a:solidFill>
                <a:latin typeface="Century Gothic"/>
                <a:ea typeface="Century Gothic"/>
                <a:cs typeface="Century Gothic"/>
                <a:sym typeface="Century Gothic"/>
              </a:defRPr>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0"/>
          <p:cNvSpPr txBox="1">
            <a:spLocks noGrp="1"/>
          </p:cNvSpPr>
          <p:nvPr>
            <p:ph type="ftr" idx="11"/>
          </p:nvPr>
        </p:nvSpPr>
        <p:spPr>
          <a:xfrm>
            <a:off x="3773906" y="5720765"/>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entury Gothic"/>
              <a:buNone/>
              <a:defRPr sz="2000">
                <a:latin typeface="Century Gothic"/>
                <a:ea typeface="Century Gothic"/>
                <a:cs typeface="Century Gothic"/>
                <a:sym typeface="Century Gothic"/>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1"/>
          <p:cNvSpPr txBox="1"/>
          <p:nvPr/>
        </p:nvSpPr>
        <p:spPr>
          <a:xfrm>
            <a:off x="2384820" y="2455556"/>
            <a:ext cx="2786786" cy="4458147"/>
          </a:xfrm>
          <a:prstGeom prst="rect">
            <a:avLst/>
          </a:prstGeom>
          <a:noFill/>
          <a:ln>
            <a:noFill/>
          </a:ln>
        </p:spPr>
        <p:txBody>
          <a:bodyPr spcFirstLastPara="1" wrap="square" lIns="91425" tIns="45700" rIns="91425" bIns="45700" anchor="t" anchorCtr="0">
            <a:noAutofit/>
          </a:bodyPr>
          <a:lstStyle/>
          <a:p>
            <a:pPr marL="228600" marR="0" lvl="0" indent="-127000" algn="l" rtl="0">
              <a:lnSpc>
                <a:spcPct val="90000"/>
              </a:lnSpc>
              <a:spcBef>
                <a:spcPts val="0"/>
              </a:spcBef>
              <a:spcAft>
                <a:spcPts val="0"/>
              </a:spcAft>
              <a:buClr>
                <a:schemeClr val="dk1"/>
              </a:buClr>
              <a:buSzPts val="1600"/>
              <a:buFont typeface="Arial"/>
              <a:buNone/>
            </a:pPr>
            <a:endParaRPr sz="1600" b="0" i="0" u="none" strike="noStrike" cap="none">
              <a:solidFill>
                <a:srgbClr val="7F7F7F"/>
              </a:solidFill>
              <a:latin typeface="Century Gothic"/>
              <a:ea typeface="Century Gothic"/>
              <a:cs typeface="Century Gothic"/>
              <a:sym typeface="Century Gothic"/>
            </a:endParaRPr>
          </a:p>
        </p:txBody>
      </p:sp>
      <p:sp>
        <p:nvSpPr>
          <p:cNvPr id="28" name="Google Shape;28;p21"/>
          <p:cNvSpPr txBox="1"/>
          <p:nvPr/>
        </p:nvSpPr>
        <p:spPr>
          <a:xfrm>
            <a:off x="2384820" y="1962691"/>
            <a:ext cx="2021304" cy="391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Calibri"/>
              <a:buNone/>
            </a:pPr>
            <a:endParaRPr sz="2000" b="1" i="0" u="none" strike="noStrike" cap="none">
              <a:solidFill>
                <a:srgbClr val="0B2141"/>
              </a:solidFill>
              <a:latin typeface="Century Gothic"/>
              <a:ea typeface="Century Gothic"/>
              <a:cs typeface="Century Gothic"/>
              <a:sym typeface="Century Gothic"/>
            </a:endParaRPr>
          </a:p>
        </p:txBody>
      </p:sp>
      <p:sp>
        <p:nvSpPr>
          <p:cNvPr id="29" name="Google Shape;29;p21"/>
          <p:cNvSpPr txBox="1"/>
          <p:nvPr/>
        </p:nvSpPr>
        <p:spPr>
          <a:xfrm>
            <a:off x="6884368" y="2455556"/>
            <a:ext cx="2786786" cy="4458147"/>
          </a:xfrm>
          <a:prstGeom prst="rect">
            <a:avLst/>
          </a:prstGeom>
          <a:noFill/>
          <a:ln>
            <a:noFill/>
          </a:ln>
        </p:spPr>
        <p:txBody>
          <a:bodyPr spcFirstLastPara="1" wrap="square" lIns="91425" tIns="45700" rIns="91425" bIns="45700" anchor="t" anchorCtr="0">
            <a:noAutofit/>
          </a:bodyPr>
          <a:lstStyle/>
          <a:p>
            <a:pPr marL="228600" marR="0" lvl="0" indent="-127000" algn="l" rtl="0">
              <a:lnSpc>
                <a:spcPct val="90000"/>
              </a:lnSpc>
              <a:spcBef>
                <a:spcPts val="0"/>
              </a:spcBef>
              <a:spcAft>
                <a:spcPts val="0"/>
              </a:spcAft>
              <a:buClr>
                <a:schemeClr val="dk1"/>
              </a:buClr>
              <a:buSzPts val="1600"/>
              <a:buFont typeface="Arial"/>
              <a:buNone/>
            </a:pPr>
            <a:endParaRPr sz="1600" b="0" i="0" u="none" strike="noStrike" cap="none">
              <a:solidFill>
                <a:srgbClr val="7F7F7F"/>
              </a:solidFill>
              <a:latin typeface="Century Gothic"/>
              <a:ea typeface="Century Gothic"/>
              <a:cs typeface="Century Gothic"/>
              <a:sym typeface="Century Gothic"/>
            </a:endParaRPr>
          </a:p>
        </p:txBody>
      </p:sp>
      <p:sp>
        <p:nvSpPr>
          <p:cNvPr id="30" name="Google Shape;30;p21"/>
          <p:cNvSpPr txBox="1"/>
          <p:nvPr/>
        </p:nvSpPr>
        <p:spPr>
          <a:xfrm>
            <a:off x="6884368" y="1962691"/>
            <a:ext cx="2021304" cy="391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Calibri"/>
              <a:buNone/>
            </a:pPr>
            <a:endParaRPr sz="2000" b="1" i="0" u="none" strike="noStrike" cap="none">
              <a:solidFill>
                <a:srgbClr val="0B2141"/>
              </a:solidFill>
              <a:latin typeface="Century Gothic"/>
              <a:ea typeface="Century Gothic"/>
              <a:cs typeface="Century Gothic"/>
              <a:sym typeface="Century Gothic"/>
            </a:endParaRPr>
          </a:p>
        </p:txBody>
      </p:sp>
      <p:sp>
        <p:nvSpPr>
          <p:cNvPr id="31" name="Google Shape;31;p21"/>
          <p:cNvSpPr txBox="1">
            <a:spLocks noGrp="1"/>
          </p:cNvSpPr>
          <p:nvPr>
            <p:ph type="title"/>
          </p:nvPr>
        </p:nvSpPr>
        <p:spPr>
          <a:xfrm>
            <a:off x="795169" y="0"/>
            <a:ext cx="628336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B214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1366838" y="1839913"/>
            <a:ext cx="9347778" cy="40655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C0C0C"/>
              </a:buClr>
              <a:buSzPts val="2000"/>
              <a:buChar char="•"/>
              <a:defRPr/>
            </a:lvl1pPr>
            <a:lvl2pPr marL="914400" lvl="1" indent="-330200" algn="l">
              <a:lnSpc>
                <a:spcPct val="90000"/>
              </a:lnSpc>
              <a:spcBef>
                <a:spcPts val="500"/>
              </a:spcBef>
              <a:spcAft>
                <a:spcPts val="0"/>
              </a:spcAft>
              <a:buClr>
                <a:srgbClr val="7F7F7F"/>
              </a:buClr>
              <a:buSzPts val="16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type="tx">
  <p:cSld name="TITLE_AND_BODY">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795169" y="0"/>
            <a:ext cx="628336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214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1366837" y="1839913"/>
            <a:ext cx="9347780" cy="4065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C0C0C"/>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795169" y="0"/>
            <a:ext cx="628336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214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1366838" y="1839913"/>
            <a:ext cx="4313200" cy="40655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C0C0C"/>
              </a:buClr>
              <a:buSzPts val="2000"/>
              <a:buChar char="•"/>
              <a:defRPr/>
            </a:lvl1pPr>
            <a:lvl2pPr marL="914400" lvl="1" indent="-330200" algn="l">
              <a:lnSpc>
                <a:spcPct val="90000"/>
              </a:lnSpc>
              <a:spcBef>
                <a:spcPts val="500"/>
              </a:spcBef>
              <a:spcAft>
                <a:spcPts val="0"/>
              </a:spcAft>
              <a:buClr>
                <a:srgbClr val="7F7F7F"/>
              </a:buClr>
              <a:buSzPts val="16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6272325" y="1839913"/>
            <a:ext cx="4313200" cy="40655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C0C0C"/>
              </a:buClr>
              <a:buSzPts val="2000"/>
              <a:buChar char="•"/>
              <a:defRPr/>
            </a:lvl1pPr>
            <a:lvl2pPr marL="914400" lvl="1" indent="-330200" algn="l">
              <a:lnSpc>
                <a:spcPct val="90000"/>
              </a:lnSpc>
              <a:spcBef>
                <a:spcPts val="500"/>
              </a:spcBef>
              <a:spcAft>
                <a:spcPts val="0"/>
              </a:spcAft>
              <a:buClr>
                <a:srgbClr val="7F7F7F"/>
              </a:buClr>
              <a:buSzPts val="16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2011681" y="1936377"/>
            <a:ext cx="8541571" cy="421699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C0C0C"/>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24"/>
          <p:cNvSpPr txBox="1">
            <a:spLocks noGrp="1"/>
          </p:cNvSpPr>
          <p:nvPr>
            <p:ph type="title"/>
          </p:nvPr>
        </p:nvSpPr>
        <p:spPr>
          <a:xfrm>
            <a:off x="795169" y="0"/>
            <a:ext cx="628336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214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5"/>
          <p:cNvSpPr txBox="1">
            <a:spLocks noGrp="1"/>
          </p:cNvSpPr>
          <p:nvPr>
            <p:ph type="body" idx="1"/>
          </p:nvPr>
        </p:nvSpPr>
        <p:spPr>
          <a:xfrm>
            <a:off x="1581376" y="1567899"/>
            <a:ext cx="6131858" cy="421699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C0C0C"/>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6" name="Google Shape;46;p25"/>
          <p:cNvSpPr txBox="1">
            <a:spLocks noGrp="1"/>
          </p:cNvSpPr>
          <p:nvPr>
            <p:ph type="title"/>
          </p:nvPr>
        </p:nvSpPr>
        <p:spPr>
          <a:xfrm>
            <a:off x="795169" y="0"/>
            <a:ext cx="628336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B214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body" idx="2"/>
          </p:nvPr>
        </p:nvSpPr>
        <p:spPr>
          <a:xfrm>
            <a:off x="9273709" y="1567899"/>
            <a:ext cx="2645765" cy="502144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C0C0C"/>
              </a:buClr>
              <a:buSzPts val="2000"/>
              <a:buChar char="•"/>
              <a:defRPr/>
            </a:lvl1pPr>
            <a:lvl2pPr marL="914400" lvl="1" indent="-330200" algn="l">
              <a:lnSpc>
                <a:spcPct val="90000"/>
              </a:lnSpc>
              <a:spcBef>
                <a:spcPts val="500"/>
              </a:spcBef>
              <a:spcAft>
                <a:spcPts val="0"/>
              </a:spcAft>
              <a:buClr>
                <a:srgbClr val="7F7F7F"/>
              </a:buClr>
              <a:buSzPts val="16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B2141"/>
              </a:buClr>
              <a:buSzPts val="3200"/>
              <a:buFont typeface="Century Gothic"/>
              <a:buNone/>
              <a:defRPr sz="3200" b="1" i="0" u="none" strike="noStrike" cap="none">
                <a:solidFill>
                  <a:srgbClr val="0B214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0C0C0C"/>
              </a:buClr>
              <a:buSzPts val="2000"/>
              <a:buFont typeface="Arial"/>
              <a:buChar char="•"/>
              <a:defRPr sz="2000" b="1" i="0" u="none" strike="noStrike" cap="none">
                <a:solidFill>
                  <a:srgbClr val="0C0C0C"/>
                </a:solidFill>
                <a:latin typeface="Century Gothic"/>
                <a:ea typeface="Century Gothic"/>
                <a:cs typeface="Century Gothic"/>
                <a:sym typeface="Century Gothic"/>
              </a:defRPr>
            </a:lvl1pPr>
            <a:lvl2pPr marL="914400" marR="0" lvl="1"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77"/>
        <p:cNvGrpSpPr/>
        <p:nvPr/>
      </p:nvGrpSpPr>
      <p:grpSpPr>
        <a:xfrm>
          <a:off x="0" y="0"/>
          <a:ext cx="0" cy="0"/>
          <a:chOff x="0" y="0"/>
          <a:chExt cx="0" cy="0"/>
        </a:xfrm>
      </p:grpSpPr>
      <p:pic>
        <p:nvPicPr>
          <p:cNvPr id="78" name="Google Shape;78;geda5ccbe1d_0_0"/>
          <p:cNvPicPr preferRelativeResize="0"/>
          <p:nvPr/>
        </p:nvPicPr>
        <p:blipFill rotWithShape="1">
          <a:blip r:embed="rId3">
            <a:alphaModFix/>
          </a:blip>
          <a:srcRect/>
          <a:stretch/>
        </p:blipFill>
        <p:spPr>
          <a:xfrm>
            <a:off x="5171250" y="91125"/>
            <a:ext cx="6875674" cy="6684250"/>
          </a:xfrm>
          <a:prstGeom prst="rect">
            <a:avLst/>
          </a:prstGeom>
          <a:noFill/>
          <a:ln>
            <a:noFill/>
          </a:ln>
        </p:spPr>
      </p:pic>
      <p:pic>
        <p:nvPicPr>
          <p:cNvPr id="79" name="Google Shape;79;geda5ccbe1d_0_0"/>
          <p:cNvPicPr preferRelativeResize="0"/>
          <p:nvPr/>
        </p:nvPicPr>
        <p:blipFill rotWithShape="1">
          <a:blip r:embed="rId4">
            <a:alphaModFix/>
          </a:blip>
          <a:srcRect/>
          <a:stretch/>
        </p:blipFill>
        <p:spPr>
          <a:xfrm rot="10800000">
            <a:off x="426027" y="464791"/>
            <a:ext cx="2553300" cy="3019966"/>
          </a:xfrm>
          <a:prstGeom prst="rect">
            <a:avLst/>
          </a:prstGeom>
          <a:noFill/>
          <a:ln>
            <a:noFill/>
          </a:ln>
        </p:spPr>
      </p:pic>
      <p:sp>
        <p:nvSpPr>
          <p:cNvPr id="80" name="Google Shape;80;geda5ccbe1d_0_0"/>
          <p:cNvSpPr txBox="1"/>
          <p:nvPr/>
        </p:nvSpPr>
        <p:spPr>
          <a:xfrm>
            <a:off x="426025" y="4349825"/>
            <a:ext cx="66057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4200" b="0" i="0" u="none" strike="noStrike" cap="none">
                <a:solidFill>
                  <a:srgbClr val="136586"/>
                </a:solidFill>
                <a:latin typeface="Montserrat SemiBold"/>
                <a:ea typeface="Montserrat SemiBold"/>
                <a:cs typeface="Montserrat SemiBold"/>
                <a:sym typeface="Montserrat SemiBold"/>
              </a:rPr>
              <a:t>Supplements, But Make Them Chocolate.</a:t>
            </a:r>
            <a:endParaRPr sz="4200" b="0" i="0" u="none" strike="noStrike" cap="none">
              <a:solidFill>
                <a:srgbClr val="136586"/>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4"/>
          <p:cNvPicPr preferRelativeResize="0"/>
          <p:nvPr/>
        </p:nvPicPr>
        <p:blipFill rotWithShape="1">
          <a:blip r:embed="rId3">
            <a:alphaModFix/>
          </a:blip>
          <a:srcRect/>
          <a:stretch/>
        </p:blipFill>
        <p:spPr>
          <a:xfrm>
            <a:off x="409425" y="1507575"/>
            <a:ext cx="4473425" cy="4473425"/>
          </a:xfrm>
          <a:prstGeom prst="rect">
            <a:avLst/>
          </a:prstGeom>
          <a:noFill/>
          <a:ln>
            <a:noFill/>
          </a:ln>
        </p:spPr>
      </p:pic>
      <p:sp>
        <p:nvSpPr>
          <p:cNvPr id="178" name="Google Shape;178;p14"/>
          <p:cNvSpPr txBox="1">
            <a:spLocks noGrp="1"/>
          </p:cNvSpPr>
          <p:nvPr>
            <p:ph type="title" idx="4294967295"/>
          </p:nvPr>
        </p:nvSpPr>
        <p:spPr>
          <a:xfrm>
            <a:off x="1327238" y="36946"/>
            <a:ext cx="100622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Benefits of Allulose</a:t>
            </a:r>
            <a:endParaRPr/>
          </a:p>
        </p:txBody>
      </p:sp>
      <p:pic>
        <p:nvPicPr>
          <p:cNvPr id="179" name="Google Shape;179;p14"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180" name="Google Shape;180;p14"/>
          <p:cNvSpPr txBox="1"/>
          <p:nvPr/>
        </p:nvSpPr>
        <p:spPr>
          <a:xfrm>
            <a:off x="4912650" y="1246318"/>
            <a:ext cx="7008900" cy="5378355"/>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Allulose is a rare sugar found naturally in figs, raisins, jackfruit and maple syrup. Humans lack the enzymes to digest allulose, so it is largely excreted, but without the unpleasant GI effects associated with certain sugar alcohols. It is excreted primarily in the urine and has very low colonic microbial fermentability. </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Allulose is an ideal sweetener for those on ketogenic or reduced carb diets, as it has no impact on blood glucose or insulin levels when consumed in reasonable amounts. The glycemic impact of allulose is zero, and research indicates that allulose contributes to a lowering of postprandial glucose and insulin with an increase in fat oxidation in humans.</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The U.S. Food and Drug Administration (FDA) recognizes that while allulose has a chemical structure similar to other sugars, it is not metabolized by the body in the same way as most sugars and does not contribute the same number of calories. It has just one-tenth the calories of sucrose — only 0.4 calories per gram. </a:t>
            </a:r>
            <a:endParaRPr sz="1800" b="0" i="0" u="none" strike="noStrike" cap="none">
              <a:solidFill>
                <a:srgbClr val="434343"/>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
          <p:cNvSpPr txBox="1">
            <a:spLocks noGrp="1"/>
          </p:cNvSpPr>
          <p:nvPr>
            <p:ph type="title" idx="4294967295"/>
          </p:nvPr>
        </p:nvSpPr>
        <p:spPr>
          <a:xfrm>
            <a:off x="1327238" y="36946"/>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The Range – Focus</a:t>
            </a:r>
            <a:endParaRPr/>
          </a:p>
        </p:txBody>
      </p:sp>
      <p:pic>
        <p:nvPicPr>
          <p:cNvPr id="186" name="Google Shape;186;p1" descr="https://lh3.googleusercontent.com/FkM8g8LjgEaY0MLAhv1nS6EeWEoJW2vjjZHExJSF0jvqioqA5l0CWizQ9_tE9NLw-S8LK4dp_anoUXA4jJWll44Wi6iDtUsi9OTTSHgLeVGg86O0AvkiKSeqLNlO2hX2D4n8Wew8IfU"/>
          <p:cNvPicPr preferRelativeResize="0"/>
          <p:nvPr/>
        </p:nvPicPr>
        <p:blipFill rotWithShape="1">
          <a:blip r:embed="rId3">
            <a:alphaModFix/>
          </a:blip>
          <a:srcRect/>
          <a:stretch/>
        </p:blipFill>
        <p:spPr>
          <a:xfrm>
            <a:off x="270450" y="218246"/>
            <a:ext cx="1056788" cy="1144263"/>
          </a:xfrm>
          <a:prstGeom prst="rect">
            <a:avLst/>
          </a:prstGeom>
          <a:noFill/>
          <a:ln>
            <a:noFill/>
          </a:ln>
        </p:spPr>
      </p:pic>
      <p:sp>
        <p:nvSpPr>
          <p:cNvPr id="187" name="Google Shape;187;p1"/>
          <p:cNvSpPr/>
          <p:nvPr/>
        </p:nvSpPr>
        <p:spPr>
          <a:xfrm>
            <a:off x="509550" y="1362500"/>
            <a:ext cx="4449600" cy="41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0" i="0" u="none" strike="noStrike" cap="none">
                <a:solidFill>
                  <a:schemeClr val="dk1"/>
                </a:solidFill>
                <a:latin typeface="Proxima Nova"/>
                <a:ea typeface="Proxima Nova"/>
                <a:cs typeface="Proxima Nova"/>
                <a:sym typeface="Proxima Nova"/>
              </a:rPr>
              <a:t>NooGandha® is a next generation ashwagandha extract that works with our mind as a cognitive nootropic to help you focus.</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Ashwagandha is an herb that has been used traditionally in times of stress to normalize the physiological process of the body and help the body adapt to change. </a:t>
            </a:r>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Fx Focus contains clinically trialed 300mg of NooGandha® extract per serving delivering both adaptogenic benefits and newly discovered compounds for nootropic cognitive support.</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NooGandha® still retains ashwagandha’s powerful adaptogenic qualities but </a:t>
            </a:r>
            <a:r>
              <a:rPr lang="en-US" sz="1300" b="1" i="0" u="none" strike="noStrike" cap="none">
                <a:solidFill>
                  <a:schemeClr val="dk1"/>
                </a:solidFill>
                <a:latin typeface="Proxima Nova"/>
                <a:ea typeface="Proxima Nova"/>
                <a:cs typeface="Proxima Nova"/>
                <a:sym typeface="Proxima Nova"/>
              </a:rPr>
              <a:t>provides additional newly discovered compounds called Withanoid I and Withanoid II</a:t>
            </a:r>
            <a:r>
              <a:rPr lang="en-US" sz="1300" b="0" i="0" u="none" strike="noStrike" cap="none">
                <a:solidFill>
                  <a:schemeClr val="dk1"/>
                </a:solidFill>
                <a:latin typeface="Proxima Nova"/>
                <a:ea typeface="Proxima Nova"/>
                <a:cs typeface="Proxima Nova"/>
                <a:sym typeface="Proxima Nova"/>
              </a:rPr>
              <a:t> specifically chosen for their nootropic properties. </a:t>
            </a:r>
            <a:endParaRPr sz="1300" b="0" i="0" u="none" strike="noStrike" cap="none">
              <a:solidFill>
                <a:schemeClr val="dk1"/>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188" name="Google Shape;188;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9550" y="5727675"/>
            <a:ext cx="4387376" cy="708800"/>
          </a:xfrm>
          <a:prstGeom prst="rect">
            <a:avLst/>
          </a:prstGeom>
          <a:noFill/>
          <a:ln>
            <a:noFill/>
          </a:ln>
        </p:spPr>
      </p:pic>
      <p:pic>
        <p:nvPicPr>
          <p:cNvPr id="189" name="Google Shape;189;p1"/>
          <p:cNvPicPr preferRelativeResize="0"/>
          <p:nvPr/>
        </p:nvPicPr>
        <p:blipFill rotWithShape="1">
          <a:blip r:embed="rId5">
            <a:alphaModFix/>
          </a:blip>
          <a:srcRect/>
          <a:stretch/>
        </p:blipFill>
        <p:spPr>
          <a:xfrm>
            <a:off x="8229299" y="343504"/>
            <a:ext cx="3962700" cy="6514497"/>
          </a:xfrm>
          <a:prstGeom prst="rect">
            <a:avLst/>
          </a:prstGeom>
          <a:noFill/>
          <a:ln>
            <a:noFill/>
          </a:ln>
        </p:spPr>
      </p:pic>
      <p:sp>
        <p:nvSpPr>
          <p:cNvPr id="190" name="Google Shape;190;p1"/>
          <p:cNvSpPr txBox="1"/>
          <p:nvPr/>
        </p:nvSpPr>
        <p:spPr>
          <a:xfrm>
            <a:off x="5350200" y="5985000"/>
            <a:ext cx="2955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a:solidFill>
                  <a:srgbClr val="434343"/>
                </a:solidFill>
                <a:latin typeface="Proxima Nova"/>
                <a:ea typeface="Proxima Nova"/>
                <a:cs typeface="Proxima Nova"/>
                <a:sym typeface="Proxima Nova"/>
              </a:rPr>
              <a:t>Ingredients:</a:t>
            </a:r>
            <a:r>
              <a:rPr lang="en-US" sz="1100" b="0" i="0" u="none" strike="noStrike" cap="none">
                <a:solidFill>
                  <a:srgbClr val="434343"/>
                </a:solidFill>
                <a:latin typeface="Proxima Nova"/>
                <a:ea typeface="Proxima Nova"/>
                <a:cs typeface="Proxima Nova"/>
                <a:sym typeface="Proxima Nova"/>
              </a:rPr>
              <a:t> Cacao nibs, allulose, organic cocoa butter. Made on equipment shared with nuts and milk.</a:t>
            </a:r>
            <a:endParaRPr sz="1100" b="0" i="0" u="none" strike="noStrike" cap="none">
              <a:solidFill>
                <a:srgbClr val="434343"/>
              </a:solidFill>
              <a:latin typeface="Proxima Nova"/>
              <a:ea typeface="Proxima Nova"/>
              <a:cs typeface="Proxima Nova"/>
              <a:sym typeface="Proxima Nova"/>
            </a:endParaRPr>
          </a:p>
        </p:txBody>
      </p:sp>
      <p:graphicFrame>
        <p:nvGraphicFramePr>
          <p:cNvPr id="191" name="Google Shape;191;p1"/>
          <p:cNvGraphicFramePr/>
          <p:nvPr/>
        </p:nvGraphicFramePr>
        <p:xfrm>
          <a:off x="5350200" y="1210100"/>
          <a:ext cx="2828850" cy="17677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15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$20.00</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879452005662</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3.16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3”W x 1.56”L x 4.03125”H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bl>
          </a:graphicData>
        </a:graphic>
      </p:graphicFrame>
      <p:graphicFrame>
        <p:nvGraphicFramePr>
          <p:cNvPr id="192" name="Google Shape;192;p1"/>
          <p:cNvGraphicFramePr/>
          <p:nvPr/>
        </p:nvGraphicFramePr>
        <p:xfrm>
          <a:off x="5350200" y="3079350"/>
          <a:ext cx="2828850" cy="28803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30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$34.99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879452006362</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5.87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65775">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3.03”W x 2.91”L x 3.03”H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65775">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Proxima Nova"/>
                          <a:ea typeface="Proxima Nova"/>
                          <a:cs typeface="Proxima Nova"/>
                          <a:sym typeface="Proxima Nova"/>
                        </a:rPr>
                        <a:t>Single count</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5"/>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$1.99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6"/>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879452006416</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title" idx="4294967295"/>
          </p:nvPr>
        </p:nvSpPr>
        <p:spPr>
          <a:xfrm>
            <a:off x="1327238" y="36946"/>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The Range – Sunshine</a:t>
            </a:r>
            <a:endParaRPr/>
          </a:p>
        </p:txBody>
      </p:sp>
      <p:pic>
        <p:nvPicPr>
          <p:cNvPr id="198" name="Google Shape;198;p7" descr="https://lh3.googleusercontent.com/FkM8g8LjgEaY0MLAhv1nS6EeWEoJW2vjjZHExJSF0jvqioqA5l0CWizQ9_tE9NLw-S8LK4dp_anoUXA4jJWll44Wi6iDtUsi9OTTSHgLeVGg86O0AvkiKSeqLNlO2hX2D4n8Wew8IfU"/>
          <p:cNvPicPr preferRelativeResize="0"/>
          <p:nvPr/>
        </p:nvPicPr>
        <p:blipFill rotWithShape="1">
          <a:blip r:embed="rId3">
            <a:alphaModFix/>
          </a:blip>
          <a:srcRect/>
          <a:stretch/>
        </p:blipFill>
        <p:spPr>
          <a:xfrm>
            <a:off x="270450" y="218246"/>
            <a:ext cx="1056788" cy="1144263"/>
          </a:xfrm>
          <a:prstGeom prst="rect">
            <a:avLst/>
          </a:prstGeom>
          <a:noFill/>
          <a:ln>
            <a:noFill/>
          </a:ln>
        </p:spPr>
      </p:pic>
      <p:sp>
        <p:nvSpPr>
          <p:cNvPr id="199" name="Google Shape;199;p7"/>
          <p:cNvSpPr/>
          <p:nvPr/>
        </p:nvSpPr>
        <p:spPr>
          <a:xfrm>
            <a:off x="509550" y="1362500"/>
            <a:ext cx="4449600" cy="41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Clr>
                <a:srgbClr val="000000"/>
              </a:buClr>
              <a:buSzPts val="1300"/>
              <a:buFont typeface="Arial"/>
              <a:buNone/>
            </a:pPr>
            <a:r>
              <a:rPr lang="en-US" sz="1300" b="0" i="0" u="none" strike="noStrike" cap="none">
                <a:solidFill>
                  <a:schemeClr val="dk1"/>
                </a:solidFill>
                <a:latin typeface="Proxima Nova"/>
                <a:ea typeface="Proxima Nova"/>
                <a:cs typeface="Proxima Nova"/>
                <a:sym typeface="Proxima Nova"/>
              </a:rPr>
              <a:t>Fx Chocolate® Sunshine is a synergistic blend of vitamin D3 and bioavailable forms of vitamin K infused in dark chocolate specifically designed to help promote bone health, immune function and heart health.</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800"/>
              </a:spcBef>
              <a:spcAft>
                <a:spcPts val="0"/>
              </a:spcAft>
              <a:buClr>
                <a:srgbClr val="000000"/>
              </a:buClr>
              <a:buSzPts val="1300"/>
              <a:buFont typeface="Arial"/>
              <a:buNone/>
            </a:pP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This formula combines 50 mcg (2,000 IU) of vitamin D3,   1 mg of vitamin K2 as MK4, and 500 mcg of vitamin K1 per serving.</a:t>
            </a:r>
            <a:endParaRPr sz="1300" b="0" i="0" u="none" strike="noStrike" cap="none">
              <a:solidFill>
                <a:schemeClr val="dk1"/>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Fx Sunshine may help balance the body’s calcium needs while promoting bone strength and supporting immune health. </a:t>
            </a:r>
            <a:endParaRPr sz="1300" b="0" i="0" u="none" strike="noStrike" cap="none">
              <a:solidFill>
                <a:schemeClr val="dk1"/>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Fx Sunshine may be beneficial for individuals who do not get adequate sunlight exposure and/or dietary sources of these important fat-soluble vitamins.* </a:t>
            </a:r>
            <a:endParaRPr sz="13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00" name="Google Shape;200;p7"/>
          <p:cNvSpPr txBox="1"/>
          <p:nvPr/>
        </p:nvSpPr>
        <p:spPr>
          <a:xfrm>
            <a:off x="5350200" y="5985000"/>
            <a:ext cx="2955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a:solidFill>
                  <a:srgbClr val="434343"/>
                </a:solidFill>
                <a:latin typeface="Proxima Nova"/>
                <a:ea typeface="Proxima Nova"/>
                <a:cs typeface="Proxima Nova"/>
                <a:sym typeface="Proxima Nova"/>
              </a:rPr>
              <a:t>Ingredients:</a:t>
            </a:r>
            <a:r>
              <a:rPr lang="en-US" sz="1100" b="0" i="0" u="none" strike="noStrike" cap="none">
                <a:solidFill>
                  <a:srgbClr val="434343"/>
                </a:solidFill>
                <a:latin typeface="Proxima Nova"/>
                <a:ea typeface="Proxima Nova"/>
                <a:cs typeface="Proxima Nova"/>
                <a:sym typeface="Proxima Nova"/>
              </a:rPr>
              <a:t> Cacao nibs, allulose, organic cocoa butter. Made on equipment shared with nuts and milk.</a:t>
            </a:r>
            <a:endParaRPr sz="1100" b="0" i="0" u="none" strike="noStrike" cap="none">
              <a:solidFill>
                <a:srgbClr val="434343"/>
              </a:solidFill>
              <a:latin typeface="Proxima Nova"/>
              <a:ea typeface="Proxima Nova"/>
              <a:cs typeface="Proxima Nova"/>
              <a:sym typeface="Proxima Nova"/>
            </a:endParaRPr>
          </a:p>
        </p:txBody>
      </p:sp>
      <p:graphicFrame>
        <p:nvGraphicFramePr>
          <p:cNvPr id="201" name="Google Shape;201;p7"/>
          <p:cNvGraphicFramePr/>
          <p:nvPr/>
        </p:nvGraphicFramePr>
        <p:xfrm>
          <a:off x="5350200" y="1210100"/>
          <a:ext cx="2828850" cy="17677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15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$20.00</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879452005792</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3.16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3”W x 1.56”L x 4.03125”H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bl>
          </a:graphicData>
        </a:graphic>
      </p:graphicFrame>
      <p:graphicFrame>
        <p:nvGraphicFramePr>
          <p:cNvPr id="202" name="Google Shape;202;p7"/>
          <p:cNvGraphicFramePr/>
          <p:nvPr/>
        </p:nvGraphicFramePr>
        <p:xfrm>
          <a:off x="5350200" y="3079350"/>
          <a:ext cx="2828850" cy="28803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30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$34.99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879452006379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5.87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65775">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3.03”W x 2.91”L x 3.03”H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65775">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Proxima Nova"/>
                          <a:ea typeface="Proxima Nova"/>
                          <a:cs typeface="Proxima Nova"/>
                          <a:sym typeface="Proxima Nova"/>
                        </a:rPr>
                        <a:t>Single count</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5"/>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$1.99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6"/>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879452006423</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7"/>
                  </a:ext>
                </a:extLst>
              </a:tr>
            </a:tbl>
          </a:graphicData>
        </a:graphic>
      </p:graphicFrame>
      <p:pic>
        <p:nvPicPr>
          <p:cNvPr id="203" name="Google Shape;203;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9550" y="5727675"/>
            <a:ext cx="4387376" cy="708800"/>
          </a:xfrm>
          <a:prstGeom prst="rect">
            <a:avLst/>
          </a:prstGeom>
          <a:noFill/>
          <a:ln>
            <a:noFill/>
          </a:ln>
        </p:spPr>
      </p:pic>
      <p:pic>
        <p:nvPicPr>
          <p:cNvPr id="204" name="Google Shape;204;p7"/>
          <p:cNvPicPr preferRelativeResize="0"/>
          <p:nvPr/>
        </p:nvPicPr>
        <p:blipFill rotWithShape="1">
          <a:blip r:embed="rId5">
            <a:alphaModFix/>
          </a:blip>
          <a:srcRect/>
          <a:stretch/>
        </p:blipFill>
        <p:spPr>
          <a:xfrm>
            <a:off x="8229299" y="343504"/>
            <a:ext cx="3962700" cy="65144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idx="4294967295"/>
          </p:nvPr>
        </p:nvSpPr>
        <p:spPr>
          <a:xfrm>
            <a:off x="1327238" y="36946"/>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The Range – Dream</a:t>
            </a:r>
            <a:endParaRPr/>
          </a:p>
        </p:txBody>
      </p:sp>
      <p:pic>
        <p:nvPicPr>
          <p:cNvPr id="210" name="Google Shape;210;p9" descr="https://lh3.googleusercontent.com/FkM8g8LjgEaY0MLAhv1nS6EeWEoJW2vjjZHExJSF0jvqioqA5l0CWizQ9_tE9NLw-S8LK4dp_anoUXA4jJWll44Wi6iDtUsi9OTTSHgLeVGg86O0AvkiKSeqLNlO2hX2D4n8Wew8IfU"/>
          <p:cNvPicPr preferRelativeResize="0"/>
          <p:nvPr/>
        </p:nvPicPr>
        <p:blipFill rotWithShape="1">
          <a:blip r:embed="rId3">
            <a:alphaModFix/>
          </a:blip>
          <a:srcRect/>
          <a:stretch/>
        </p:blipFill>
        <p:spPr>
          <a:xfrm>
            <a:off x="270450" y="218246"/>
            <a:ext cx="1056788" cy="1144263"/>
          </a:xfrm>
          <a:prstGeom prst="rect">
            <a:avLst/>
          </a:prstGeom>
          <a:noFill/>
          <a:ln>
            <a:noFill/>
          </a:ln>
        </p:spPr>
      </p:pic>
      <p:sp>
        <p:nvSpPr>
          <p:cNvPr id="211" name="Google Shape;211;p9"/>
          <p:cNvSpPr/>
          <p:nvPr/>
        </p:nvSpPr>
        <p:spPr>
          <a:xfrm>
            <a:off x="509550" y="1362500"/>
            <a:ext cx="4449600" cy="41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Proxima Nova"/>
                <a:ea typeface="Proxima Nova"/>
                <a:cs typeface="Proxima Nova"/>
                <a:sym typeface="Proxima Nova"/>
              </a:rPr>
              <a:t>Sea otters hold hands when they sleep so they don’t drift apart from each other. Find that kind of sweet comfort with our melatonin formula. Sometimes we need a little extra support to achieve our dreams. </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Fx Dream contains a functional 3mg dose of Melatonin and 100mg 5-HTP per serving to promote the brain's ability to naturally </a:t>
            </a:r>
            <a:br>
              <a:rPr lang="en-US" sz="1300" b="0" i="0" u="none" strike="noStrike" cap="none">
                <a:solidFill>
                  <a:schemeClr val="dk1"/>
                </a:solidFill>
                <a:latin typeface="Proxima Nova"/>
                <a:ea typeface="Proxima Nova"/>
                <a:cs typeface="Proxima Nova"/>
                <a:sym typeface="Proxima Nova"/>
              </a:rPr>
            </a:br>
            <a:r>
              <a:rPr lang="en-US" sz="1300" b="0" i="0" u="none" strike="noStrike" cap="none">
                <a:solidFill>
                  <a:schemeClr val="dk1"/>
                </a:solidFill>
                <a:latin typeface="Proxima Nova"/>
                <a:ea typeface="Proxima Nova"/>
                <a:cs typeface="Proxima Nova"/>
                <a:sym typeface="Proxima Nova"/>
              </a:rPr>
              <a:t>relax and rest. </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Melatonin is a multifunctional hormone involved in the circadian (day/night) biological rhythms</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5-HTP (5-Hydroxytryptophan) is a precursor to serotonin and works alongside melatonin to support our body’s ability to regulate stress levels, maintain proper serotonin, support overall relaxation, and sustain healthy immunity. </a:t>
            </a:r>
            <a:endParaRPr sz="1300" b="0" i="0" u="none" strike="noStrike" cap="none">
              <a:solidFill>
                <a:schemeClr val="dk1"/>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212" name="Google Shape;212;p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9550" y="5727675"/>
            <a:ext cx="4387376" cy="708800"/>
          </a:xfrm>
          <a:prstGeom prst="rect">
            <a:avLst/>
          </a:prstGeom>
          <a:noFill/>
          <a:ln>
            <a:noFill/>
          </a:ln>
        </p:spPr>
      </p:pic>
      <p:pic>
        <p:nvPicPr>
          <p:cNvPr id="213" name="Google Shape;213;p9"/>
          <p:cNvPicPr preferRelativeResize="0"/>
          <p:nvPr/>
        </p:nvPicPr>
        <p:blipFill rotWithShape="1">
          <a:blip r:embed="rId5">
            <a:alphaModFix/>
          </a:blip>
          <a:srcRect/>
          <a:stretch/>
        </p:blipFill>
        <p:spPr>
          <a:xfrm>
            <a:off x="8229299" y="343504"/>
            <a:ext cx="3962700" cy="6514497"/>
          </a:xfrm>
          <a:prstGeom prst="rect">
            <a:avLst/>
          </a:prstGeom>
          <a:noFill/>
          <a:ln>
            <a:noFill/>
          </a:ln>
        </p:spPr>
      </p:pic>
      <p:sp>
        <p:nvSpPr>
          <p:cNvPr id="214" name="Google Shape;214;p9"/>
          <p:cNvSpPr txBox="1"/>
          <p:nvPr/>
        </p:nvSpPr>
        <p:spPr>
          <a:xfrm>
            <a:off x="5350200" y="5985000"/>
            <a:ext cx="2955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a:solidFill>
                  <a:srgbClr val="434343"/>
                </a:solidFill>
                <a:latin typeface="Proxima Nova"/>
                <a:ea typeface="Proxima Nova"/>
                <a:cs typeface="Proxima Nova"/>
                <a:sym typeface="Proxima Nova"/>
              </a:rPr>
              <a:t>Ingredients:</a:t>
            </a:r>
            <a:r>
              <a:rPr lang="en-US" sz="1100" b="0" i="0" u="none" strike="noStrike" cap="none">
                <a:solidFill>
                  <a:srgbClr val="434343"/>
                </a:solidFill>
                <a:latin typeface="Proxima Nova"/>
                <a:ea typeface="Proxima Nova"/>
                <a:cs typeface="Proxima Nova"/>
                <a:sym typeface="Proxima Nova"/>
              </a:rPr>
              <a:t> Cacao nibs, allulose, organic cocoa butter. Made on equipment shared with nuts and milk.</a:t>
            </a:r>
            <a:endParaRPr sz="1100" b="0" i="0" u="none" strike="noStrike" cap="none">
              <a:solidFill>
                <a:srgbClr val="434343"/>
              </a:solidFill>
              <a:latin typeface="Proxima Nova"/>
              <a:ea typeface="Proxima Nova"/>
              <a:cs typeface="Proxima Nova"/>
              <a:sym typeface="Proxima Nova"/>
            </a:endParaRPr>
          </a:p>
        </p:txBody>
      </p:sp>
      <p:graphicFrame>
        <p:nvGraphicFramePr>
          <p:cNvPr id="215" name="Google Shape;215;p9"/>
          <p:cNvGraphicFramePr/>
          <p:nvPr/>
        </p:nvGraphicFramePr>
        <p:xfrm>
          <a:off x="5350200" y="1210100"/>
          <a:ext cx="2828850" cy="17677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15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$20.00</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879452005808</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3.16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3”W x 1.56”L x 4.03125”H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bl>
          </a:graphicData>
        </a:graphic>
      </p:graphicFrame>
      <p:graphicFrame>
        <p:nvGraphicFramePr>
          <p:cNvPr id="216" name="Google Shape;216;p9"/>
          <p:cNvGraphicFramePr/>
          <p:nvPr/>
        </p:nvGraphicFramePr>
        <p:xfrm>
          <a:off x="5350200" y="3079350"/>
          <a:ext cx="2828850" cy="28803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30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$34.99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879452006355</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5.87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65775">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3.03”W x 2.91”L x 3.03”H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65775">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Proxima Nova"/>
                          <a:ea typeface="Proxima Nova"/>
                          <a:cs typeface="Proxima Nova"/>
                          <a:sym typeface="Proxima Nova"/>
                        </a:rPr>
                        <a:t>Single count</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5"/>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$1.99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6"/>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879452006393</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idx="4294967295"/>
          </p:nvPr>
        </p:nvSpPr>
        <p:spPr>
          <a:xfrm>
            <a:off x="1327238" y="36946"/>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The Range – Exhale</a:t>
            </a:r>
            <a:endParaRPr/>
          </a:p>
        </p:txBody>
      </p:sp>
      <p:pic>
        <p:nvPicPr>
          <p:cNvPr id="222" name="Google Shape;222;p15" descr="https://lh3.googleusercontent.com/FkM8g8LjgEaY0MLAhv1nS6EeWEoJW2vjjZHExJSF0jvqioqA5l0CWizQ9_tE9NLw-S8LK4dp_anoUXA4jJWll44Wi6iDtUsi9OTTSHgLeVGg86O0AvkiKSeqLNlO2hX2D4n8Wew8IfU"/>
          <p:cNvPicPr preferRelativeResize="0"/>
          <p:nvPr/>
        </p:nvPicPr>
        <p:blipFill rotWithShape="1">
          <a:blip r:embed="rId3">
            <a:alphaModFix/>
          </a:blip>
          <a:srcRect/>
          <a:stretch/>
        </p:blipFill>
        <p:spPr>
          <a:xfrm>
            <a:off x="270450" y="218246"/>
            <a:ext cx="1056788" cy="1144263"/>
          </a:xfrm>
          <a:prstGeom prst="rect">
            <a:avLst/>
          </a:prstGeom>
          <a:noFill/>
          <a:ln>
            <a:noFill/>
          </a:ln>
        </p:spPr>
      </p:pic>
      <p:sp>
        <p:nvSpPr>
          <p:cNvPr id="223" name="Google Shape;223;p15"/>
          <p:cNvSpPr/>
          <p:nvPr/>
        </p:nvSpPr>
        <p:spPr>
          <a:xfrm>
            <a:off x="509550" y="1362500"/>
            <a:ext cx="4449600" cy="41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Proxima Nova"/>
                <a:ea typeface="Proxima Nova"/>
                <a:cs typeface="Proxima Nova"/>
                <a:sym typeface="Proxima Nova"/>
              </a:rPr>
              <a:t>Exhale contains 100 mg of GABA and 100 mg of L-Theanine, both of which are well-regarded for promoting mental and emotional calm without impairing focus and attention.</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GABA is a naturally occurring amino acid found in the brain. It  works by slowing down the activity of nerve cells and preventing them from over-firing, helping to combat stress and occasional anxious feelings.</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L-Theanine is an amino acid found mainly in tea (especially green tea) and various fungi. It’s known to promote a calm and a healthy response to stress. </a:t>
            </a:r>
            <a:r>
              <a:rPr lang="en-US" sz="1300" b="1" i="0" u="none" strike="noStrike" cap="none">
                <a:solidFill>
                  <a:schemeClr val="dk1"/>
                </a:solidFill>
                <a:latin typeface="Proxima Nova"/>
                <a:ea typeface="Proxima Nova"/>
                <a:cs typeface="Proxima Nova"/>
                <a:sym typeface="Proxima Nova"/>
              </a:rPr>
              <a:t>Because of this, L-theanine and GABA are a total dream team. </a:t>
            </a:r>
            <a:endParaRPr sz="1300" b="1"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Neither GABA or L-theanine cause drowsiness.</a:t>
            </a:r>
            <a:endParaRPr sz="1300" b="0" i="0" u="none" strike="noStrike" cap="none">
              <a:solidFill>
                <a:schemeClr val="dk1"/>
              </a:solidFill>
              <a:latin typeface="Proxima Nova"/>
              <a:ea typeface="Proxima Nova"/>
              <a:cs typeface="Proxima Nova"/>
              <a:sym typeface="Proxima Nova"/>
            </a:endParaRPr>
          </a:p>
        </p:txBody>
      </p:sp>
      <p:pic>
        <p:nvPicPr>
          <p:cNvPr id="224" name="Google Shape;224;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9550" y="5727675"/>
            <a:ext cx="4387376" cy="708800"/>
          </a:xfrm>
          <a:prstGeom prst="rect">
            <a:avLst/>
          </a:prstGeom>
          <a:noFill/>
          <a:ln>
            <a:noFill/>
          </a:ln>
        </p:spPr>
      </p:pic>
      <p:pic>
        <p:nvPicPr>
          <p:cNvPr id="225" name="Google Shape;225;p15"/>
          <p:cNvPicPr preferRelativeResize="0"/>
          <p:nvPr/>
        </p:nvPicPr>
        <p:blipFill rotWithShape="1">
          <a:blip r:embed="rId5">
            <a:alphaModFix/>
          </a:blip>
          <a:srcRect/>
          <a:stretch/>
        </p:blipFill>
        <p:spPr>
          <a:xfrm>
            <a:off x="8229300" y="343465"/>
            <a:ext cx="3962700" cy="6514534"/>
          </a:xfrm>
          <a:prstGeom prst="rect">
            <a:avLst/>
          </a:prstGeom>
          <a:noFill/>
          <a:ln>
            <a:noFill/>
          </a:ln>
        </p:spPr>
      </p:pic>
      <p:sp>
        <p:nvSpPr>
          <p:cNvPr id="226" name="Google Shape;226;p15"/>
          <p:cNvSpPr txBox="1"/>
          <p:nvPr/>
        </p:nvSpPr>
        <p:spPr>
          <a:xfrm>
            <a:off x="5350200" y="5985000"/>
            <a:ext cx="2955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a:solidFill>
                  <a:srgbClr val="434343"/>
                </a:solidFill>
                <a:latin typeface="Proxima Nova"/>
                <a:ea typeface="Proxima Nova"/>
                <a:cs typeface="Proxima Nova"/>
                <a:sym typeface="Proxima Nova"/>
              </a:rPr>
              <a:t>Ingredients:</a:t>
            </a:r>
            <a:r>
              <a:rPr lang="en-US" sz="1100" b="0" i="0" u="none" strike="noStrike" cap="none">
                <a:solidFill>
                  <a:srgbClr val="434343"/>
                </a:solidFill>
                <a:latin typeface="Proxima Nova"/>
                <a:ea typeface="Proxima Nova"/>
                <a:cs typeface="Proxima Nova"/>
                <a:sym typeface="Proxima Nova"/>
              </a:rPr>
              <a:t> Cacao nibs, allulose, organic cocoa butter. Made on equipment shared with nuts and milk.</a:t>
            </a:r>
            <a:endParaRPr sz="1100" b="0" i="0" u="none" strike="noStrike" cap="none">
              <a:solidFill>
                <a:srgbClr val="434343"/>
              </a:solidFill>
              <a:latin typeface="Proxima Nova"/>
              <a:ea typeface="Proxima Nova"/>
              <a:cs typeface="Proxima Nova"/>
              <a:sym typeface="Proxima Nova"/>
            </a:endParaRPr>
          </a:p>
        </p:txBody>
      </p:sp>
      <p:graphicFrame>
        <p:nvGraphicFramePr>
          <p:cNvPr id="227" name="Google Shape;227;p15"/>
          <p:cNvGraphicFramePr/>
          <p:nvPr/>
        </p:nvGraphicFramePr>
        <p:xfrm>
          <a:off x="5350200" y="1210100"/>
          <a:ext cx="2828850" cy="17677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15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$20.00</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879452005624</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3.16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3”W x 1.56”L x 4.03125”H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bl>
          </a:graphicData>
        </a:graphic>
      </p:graphicFrame>
      <p:graphicFrame>
        <p:nvGraphicFramePr>
          <p:cNvPr id="228" name="Google Shape;228;p15"/>
          <p:cNvGraphicFramePr/>
          <p:nvPr/>
        </p:nvGraphicFramePr>
        <p:xfrm>
          <a:off x="5350200" y="3079350"/>
          <a:ext cx="2828850" cy="28803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30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$34.99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879452006361</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5.87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65775">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3.03”W x 2.91”L x 3.03”H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65775">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Proxima Nova"/>
                          <a:ea typeface="Proxima Nova"/>
                          <a:cs typeface="Proxima Nova"/>
                          <a:sym typeface="Proxima Nova"/>
                        </a:rPr>
                        <a:t>Single count</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5"/>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$1.99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6"/>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879452006409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3"/>
          <p:cNvPicPr preferRelativeResize="0"/>
          <p:nvPr/>
        </p:nvPicPr>
        <p:blipFill rotWithShape="1">
          <a:blip r:embed="rId3">
            <a:alphaModFix/>
          </a:blip>
          <a:srcRect/>
          <a:stretch/>
        </p:blipFill>
        <p:spPr>
          <a:xfrm>
            <a:off x="8229299" y="343492"/>
            <a:ext cx="3962700" cy="6514497"/>
          </a:xfrm>
          <a:prstGeom prst="rect">
            <a:avLst/>
          </a:prstGeom>
          <a:noFill/>
          <a:ln>
            <a:noFill/>
          </a:ln>
        </p:spPr>
      </p:pic>
      <p:sp>
        <p:nvSpPr>
          <p:cNvPr id="234" name="Google Shape;234;p33"/>
          <p:cNvSpPr txBox="1">
            <a:spLocks noGrp="1"/>
          </p:cNvSpPr>
          <p:nvPr>
            <p:ph type="title" idx="4294967295"/>
          </p:nvPr>
        </p:nvSpPr>
        <p:spPr>
          <a:xfrm>
            <a:off x="1327238" y="36946"/>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The Range – Defend</a:t>
            </a:r>
            <a:endParaRPr/>
          </a:p>
        </p:txBody>
      </p:sp>
      <p:pic>
        <p:nvPicPr>
          <p:cNvPr id="235" name="Google Shape;235;p33"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236" name="Google Shape;236;p33"/>
          <p:cNvSpPr/>
          <p:nvPr/>
        </p:nvSpPr>
        <p:spPr>
          <a:xfrm>
            <a:off x="509550" y="1362500"/>
            <a:ext cx="4449600" cy="41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500"/>
              </a:spcBef>
              <a:spcAft>
                <a:spcPts val="0"/>
              </a:spcAft>
              <a:buClr>
                <a:srgbClr val="000000"/>
              </a:buClr>
              <a:buSzPts val="1300"/>
              <a:buFont typeface="Arial"/>
              <a:buNone/>
            </a:pPr>
            <a:r>
              <a:rPr lang="en-US" sz="1300" b="0" i="0" u="none" strike="noStrike" cap="none">
                <a:solidFill>
                  <a:schemeClr val="dk1"/>
                </a:solidFill>
                <a:latin typeface="Proxima Nova"/>
                <a:ea typeface="Proxima Nova"/>
                <a:cs typeface="Proxima Nova"/>
                <a:sym typeface="Proxima Nova"/>
              </a:rPr>
              <a:t>Organic Reishi mushrooms are masters of immune support, energy, and cellular protection. Using every part of the mushroom enables maximum potency. Fx Defend contains 250 mg of GanoUltra (per serving): three individually extracted strains of full-spectrum reishi (Ganoderma lucidum, Ganoderma applanatum and Ganoderma tsugae). </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Uses every part of the 100% organic mushrooms for maximum potency - mycelium, primordia, fruiting bodies and extracellular compounds - you receive all the benefits that the mushroom kingdom has to offer. </a:t>
            </a:r>
            <a:endParaRPr sz="1300" b="0" i="0" u="none" strike="noStrike" cap="none">
              <a:solidFill>
                <a:schemeClr val="dk1"/>
              </a:solidFill>
              <a:latin typeface="Proxima Nova"/>
              <a:ea typeface="Proxima Nova"/>
              <a:cs typeface="Proxima Nova"/>
              <a:sym typeface="Proxima Nova"/>
            </a:endParaRPr>
          </a:p>
          <a:p>
            <a:pPr marL="457200" marR="0" lvl="0" indent="-311150" algn="l" rtl="0">
              <a:lnSpc>
                <a:spcPct val="100000"/>
              </a:lnSpc>
              <a:spcBef>
                <a:spcPts val="1500"/>
              </a:spcBef>
              <a:spcAft>
                <a:spcPts val="0"/>
              </a:spcAft>
              <a:buClr>
                <a:schemeClr val="dk1"/>
              </a:buClr>
              <a:buSzPts val="1300"/>
              <a:buFont typeface="Proxima Nova"/>
              <a:buChar char="•"/>
            </a:pPr>
            <a:r>
              <a:rPr lang="en-US" sz="1300" b="0" i="0" u="none" strike="noStrike" cap="none">
                <a:solidFill>
                  <a:schemeClr val="dk1"/>
                </a:solidFill>
                <a:latin typeface="Proxima Nova"/>
                <a:ea typeface="Proxima Nova"/>
                <a:cs typeface="Proxima Nova"/>
                <a:sym typeface="Proxima Nova"/>
              </a:rPr>
              <a:t>Fx Defend is packed with more than 150 mg of polysaccharides (60%) in every chocolate square to give you that slow and steady fire within. </a:t>
            </a:r>
            <a:endParaRPr sz="1300" b="0" i="0" u="none" strike="noStrike" cap="none">
              <a:solidFill>
                <a:schemeClr val="dk1"/>
              </a:solidFill>
              <a:latin typeface="Proxima Nova"/>
              <a:ea typeface="Proxima Nova"/>
              <a:cs typeface="Proxima Nova"/>
              <a:sym typeface="Proxima Nova"/>
            </a:endParaRPr>
          </a:p>
        </p:txBody>
      </p:sp>
      <p:pic>
        <p:nvPicPr>
          <p:cNvPr id="237" name="Google Shape;237;p3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9550" y="5727675"/>
            <a:ext cx="4387376" cy="708800"/>
          </a:xfrm>
          <a:prstGeom prst="rect">
            <a:avLst/>
          </a:prstGeom>
          <a:noFill/>
          <a:ln>
            <a:noFill/>
          </a:ln>
        </p:spPr>
      </p:pic>
      <p:sp>
        <p:nvSpPr>
          <p:cNvPr id="238" name="Google Shape;238;p33"/>
          <p:cNvSpPr txBox="1"/>
          <p:nvPr/>
        </p:nvSpPr>
        <p:spPr>
          <a:xfrm>
            <a:off x="5350200" y="5985000"/>
            <a:ext cx="2955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a:solidFill>
                  <a:srgbClr val="434343"/>
                </a:solidFill>
                <a:latin typeface="Proxima Nova"/>
                <a:ea typeface="Proxima Nova"/>
                <a:cs typeface="Proxima Nova"/>
                <a:sym typeface="Proxima Nova"/>
              </a:rPr>
              <a:t>Ingredients:</a:t>
            </a:r>
            <a:r>
              <a:rPr lang="en-US" sz="1100" b="0" i="0" u="none" strike="noStrike" cap="none">
                <a:solidFill>
                  <a:srgbClr val="434343"/>
                </a:solidFill>
                <a:latin typeface="Proxima Nova"/>
                <a:ea typeface="Proxima Nova"/>
                <a:cs typeface="Proxima Nova"/>
                <a:sym typeface="Proxima Nova"/>
              </a:rPr>
              <a:t> Cacao nibs, allulose, organic cocoa butter. Made on equipment shared with nuts and milk.</a:t>
            </a:r>
            <a:endParaRPr sz="1100" b="0" i="0" u="none" strike="noStrike" cap="none">
              <a:solidFill>
                <a:srgbClr val="434343"/>
              </a:solidFill>
              <a:latin typeface="Proxima Nova"/>
              <a:ea typeface="Proxima Nova"/>
              <a:cs typeface="Proxima Nova"/>
              <a:sym typeface="Proxima Nova"/>
            </a:endParaRPr>
          </a:p>
        </p:txBody>
      </p:sp>
      <p:graphicFrame>
        <p:nvGraphicFramePr>
          <p:cNvPr id="239" name="Google Shape;239;p33"/>
          <p:cNvGraphicFramePr/>
          <p:nvPr/>
        </p:nvGraphicFramePr>
        <p:xfrm>
          <a:off x="5350200" y="1210100"/>
          <a:ext cx="2828850" cy="17677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15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$20.00</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879452005648</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3.16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3”W x 1.56”L x 4.03125”H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bl>
          </a:graphicData>
        </a:graphic>
      </p:graphicFrame>
      <p:graphicFrame>
        <p:nvGraphicFramePr>
          <p:cNvPr id="240" name="Google Shape;240;p33"/>
          <p:cNvGraphicFramePr/>
          <p:nvPr/>
        </p:nvGraphicFramePr>
        <p:xfrm>
          <a:off x="5350200" y="3079350"/>
          <a:ext cx="2828850" cy="2880330"/>
        </p:xfrm>
        <a:graphic>
          <a:graphicData uri="http://schemas.openxmlformats.org/drawingml/2006/table">
            <a:tbl>
              <a:tblPr>
                <a:noFill/>
                <a:tableStyleId>{14C4EA44-D2AC-4C01-BBD5-6B6B672ACD9A}</a:tableStyleId>
              </a:tblPr>
              <a:tblGrid>
                <a:gridCol w="863125">
                  <a:extLst>
                    <a:ext uri="{9D8B030D-6E8A-4147-A177-3AD203B41FA5}">
                      <a16:colId xmlns:a16="http://schemas.microsoft.com/office/drawing/2014/main" val="20000"/>
                    </a:ext>
                  </a:extLst>
                </a:gridCol>
                <a:gridCol w="1965725">
                  <a:extLst>
                    <a:ext uri="{9D8B030D-6E8A-4147-A177-3AD203B41FA5}">
                      <a16:colId xmlns:a16="http://schemas.microsoft.com/office/drawing/2014/main" val="20001"/>
                    </a:ext>
                  </a:extLst>
                </a:gridCol>
              </a:tblGrid>
              <a:tr h="365725">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a:latin typeface="Proxima Nova"/>
                          <a:ea typeface="Proxima Nova"/>
                          <a:cs typeface="Proxima Nova"/>
                          <a:sym typeface="Proxima Nova"/>
                        </a:rPr>
                        <a:t>30 count box</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$34.99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879452006362</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50500">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Unit Size</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5.87 Oz.</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65775">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Dims</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u="none" strike="noStrike" cap="none">
                          <a:latin typeface="Proxima Nova"/>
                          <a:ea typeface="Proxima Nova"/>
                          <a:cs typeface="Proxima Nova"/>
                          <a:sym typeface="Proxima Nova"/>
                        </a:rPr>
                        <a:t>3.03”W x 2.91”L x 3.03”H</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365775">
                <a:tc gridSpan="2">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Proxima Nova"/>
                          <a:ea typeface="Proxima Nova"/>
                          <a:cs typeface="Proxima Nova"/>
                          <a:sym typeface="Proxima Nova"/>
                        </a:rPr>
                        <a:t>Single count</a:t>
                      </a:r>
                      <a:endParaRPr sz="1200" b="1"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5"/>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MSRP</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$1.99</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6"/>
                  </a:ext>
                </a:extLst>
              </a:tr>
              <a:tr h="365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UPC</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Proxima Nova"/>
                          <a:ea typeface="Proxima Nova"/>
                          <a:cs typeface="Proxima Nova"/>
                          <a:sym typeface="Proxima Nova"/>
                        </a:rPr>
                        <a:t>879452006386</a:t>
                      </a:r>
                      <a:endParaRPr sz="1100" u="none" strike="noStrike" cap="none">
                        <a:latin typeface="Proxima Nova"/>
                        <a:ea typeface="Proxima Nova"/>
                        <a:cs typeface="Proxima Nova"/>
                        <a:sym typeface="Proxima Nov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E5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idx="4294967295"/>
          </p:nvPr>
        </p:nvSpPr>
        <p:spPr>
          <a:xfrm>
            <a:off x="1327238" y="36946"/>
            <a:ext cx="100622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cGMP Quality Control</a:t>
            </a:r>
            <a:endParaRPr/>
          </a:p>
        </p:txBody>
      </p:sp>
      <p:pic>
        <p:nvPicPr>
          <p:cNvPr id="246" name="Google Shape;246;p12" descr="https://lh3.googleusercontent.com/FkM8g8LjgEaY0MLAhv1nS6EeWEoJW2vjjZHExJSF0jvqioqA5l0CWizQ9_tE9NLw-S8LK4dp_anoUXA4jJWll44Wi6iDtUsi9OTTSHgLeVGg86O0AvkiKSeqLNlO2hX2D4n8Wew8IfU"/>
          <p:cNvPicPr preferRelativeResize="0"/>
          <p:nvPr/>
        </p:nvPicPr>
        <p:blipFill rotWithShape="1">
          <a:blip r:embed="rId3">
            <a:alphaModFix/>
          </a:blip>
          <a:srcRect/>
          <a:stretch/>
        </p:blipFill>
        <p:spPr>
          <a:xfrm>
            <a:off x="270450" y="218246"/>
            <a:ext cx="1056788" cy="1144263"/>
          </a:xfrm>
          <a:prstGeom prst="rect">
            <a:avLst/>
          </a:prstGeom>
          <a:noFill/>
          <a:ln>
            <a:noFill/>
          </a:ln>
        </p:spPr>
      </p:pic>
      <p:sp>
        <p:nvSpPr>
          <p:cNvPr id="247" name="Google Shape;247;p12"/>
          <p:cNvSpPr txBox="1"/>
          <p:nvPr/>
        </p:nvSpPr>
        <p:spPr>
          <a:xfrm>
            <a:off x="4882850" y="1609925"/>
            <a:ext cx="6506700" cy="4776000"/>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FX Chocolates are classified as dietary supplements and are quality controlled and assured in line with cGMP requirements.</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Raw materials are validated and tested to ensure potency and within specifications.</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Chocolate samples are taken in process and tested for potency, micro and heavy metals prior to tempering.</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FX Chocolate finished goods are tested again to ensure label claims are met and products are within specification prior to being released for sale.</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FX Chocolate shelf life is 18 months and ambient stability testing is conducted on all products.</a:t>
            </a:r>
            <a:endParaRPr sz="1800" b="0" i="0" u="none" strike="noStrike" cap="none">
              <a:solidFill>
                <a:srgbClr val="434343"/>
              </a:solidFill>
              <a:latin typeface="Proxima Nova"/>
              <a:ea typeface="Proxima Nova"/>
              <a:cs typeface="Proxima Nova"/>
              <a:sym typeface="Proxima Nova"/>
            </a:endParaRPr>
          </a:p>
        </p:txBody>
      </p:sp>
      <p:pic>
        <p:nvPicPr>
          <p:cNvPr id="248" name="Google Shape;248;p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9425" y="1507575"/>
            <a:ext cx="4473426" cy="4473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9425" y="1507575"/>
            <a:ext cx="4473424" cy="4469291"/>
          </a:xfrm>
          <a:prstGeom prst="rect">
            <a:avLst/>
          </a:prstGeom>
          <a:noFill/>
          <a:ln>
            <a:noFill/>
          </a:ln>
        </p:spPr>
      </p:pic>
      <p:sp>
        <p:nvSpPr>
          <p:cNvPr id="254" name="Google Shape;254;p13"/>
          <p:cNvSpPr txBox="1">
            <a:spLocks noGrp="1"/>
          </p:cNvSpPr>
          <p:nvPr>
            <p:ph type="title" idx="4294967295"/>
          </p:nvPr>
        </p:nvSpPr>
        <p:spPr>
          <a:xfrm>
            <a:off x="1327238" y="36946"/>
            <a:ext cx="100622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Transparency / Clean Formulation </a:t>
            </a:r>
            <a:endParaRPr/>
          </a:p>
        </p:txBody>
      </p:sp>
      <p:pic>
        <p:nvPicPr>
          <p:cNvPr id="255" name="Google Shape;255;p13"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256" name="Google Shape;256;p13"/>
          <p:cNvSpPr txBox="1"/>
          <p:nvPr/>
        </p:nvSpPr>
        <p:spPr>
          <a:xfrm>
            <a:off x="4882862" y="1617344"/>
            <a:ext cx="6354600" cy="3340800"/>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Simple, clean formulation: Cacao nibs, allulose, organic cocoa butter.</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Vegan, dairy free and gluten free, non-GMO.</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Each product is labelled with a QR code where finished testing results can be viewed by batch code, to ensure confidence of label claim and product quality.</a:t>
            </a:r>
            <a:endParaRPr sz="1800" b="0" i="0" u="none" strike="noStrike" cap="none">
              <a:solidFill>
                <a:srgbClr val="434343"/>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4"/>
          <p:cNvPicPr preferRelativeResize="0"/>
          <p:nvPr/>
        </p:nvPicPr>
        <p:blipFill rotWithShape="1">
          <a:blip r:embed="rId3" cstate="screen">
            <a:alphaModFix amt="51000"/>
            <a:extLst>
              <a:ext uri="{28A0092B-C50C-407E-A947-70E740481C1C}">
                <a14:useLocalDpi xmlns:a14="http://schemas.microsoft.com/office/drawing/2010/main"/>
              </a:ext>
            </a:extLst>
          </a:blip>
          <a:srcRect/>
          <a:stretch/>
        </p:blipFill>
        <p:spPr>
          <a:xfrm>
            <a:off x="0" y="0"/>
            <a:ext cx="12191990" cy="6858000"/>
          </a:xfrm>
          <a:prstGeom prst="rect">
            <a:avLst/>
          </a:prstGeom>
          <a:noFill/>
          <a:ln>
            <a:noFill/>
          </a:ln>
        </p:spPr>
      </p:pic>
      <p:sp>
        <p:nvSpPr>
          <p:cNvPr id="262" name="Google Shape;262;p34"/>
          <p:cNvSpPr txBox="1">
            <a:spLocks noGrp="1"/>
          </p:cNvSpPr>
          <p:nvPr>
            <p:ph type="title" idx="4294967295"/>
          </p:nvPr>
        </p:nvSpPr>
        <p:spPr>
          <a:xfrm>
            <a:off x="1327238" y="-4"/>
            <a:ext cx="8132448"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dirty="0"/>
              <a:t>Let FX Boost Sales and Delight Patients</a:t>
            </a:r>
            <a:endParaRPr dirty="0"/>
          </a:p>
        </p:txBody>
      </p:sp>
      <p:pic>
        <p:nvPicPr>
          <p:cNvPr id="263" name="Google Shape;263;p34"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264" name="Google Shape;264;p34"/>
          <p:cNvSpPr txBox="1"/>
          <p:nvPr/>
        </p:nvSpPr>
        <p:spPr>
          <a:xfrm>
            <a:off x="414550" y="1156050"/>
            <a:ext cx="6283200" cy="4393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0000"/>
              </a:buClr>
              <a:buSzPts val="2000"/>
              <a:buFont typeface="Proxima Nova"/>
              <a:buChar char="●"/>
            </a:pPr>
            <a:r>
              <a:rPr lang="en-US" sz="1800" b="1" i="0" u="none" strike="noStrike" cap="none">
                <a:solidFill>
                  <a:srgbClr val="000000"/>
                </a:solidFill>
                <a:latin typeface="Proxima Nova"/>
                <a:ea typeface="Proxima Nova"/>
                <a:cs typeface="Proxima Nova"/>
                <a:sym typeface="Proxima Nova"/>
              </a:rPr>
              <a:t>Unique </a:t>
            </a:r>
            <a:r>
              <a:rPr lang="en-US" sz="1800" b="1" i="0" u="none" strike="noStrike" cap="none">
                <a:solidFill>
                  <a:srgbClr val="000000"/>
                </a:solidFill>
                <a:latin typeface="Proxima Nova"/>
                <a:ea typeface="Proxima Nova"/>
                <a:cs typeface="Proxima Nova"/>
                <a:sym typeface="Proxima Nov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Positioning</a:t>
            </a:r>
            <a:r>
              <a:rPr lang="en-US" sz="1800" b="1" i="0" u="none" strike="noStrike" cap="none">
                <a:solidFill>
                  <a:srgbClr val="000000"/>
                </a:solidFill>
                <a:latin typeface="Proxima Nova"/>
                <a:ea typeface="Proxima Nova"/>
                <a:cs typeface="Proxima Nova"/>
                <a:sym typeface="Proxima Nova"/>
              </a:rPr>
              <a:t> </a:t>
            </a:r>
            <a:endParaRPr sz="1800" b="0"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Proxima Nova"/>
                <a:ea typeface="Proxima Nova"/>
                <a:cs typeface="Proxima Nova"/>
                <a:sym typeface="Proxima Nova"/>
              </a:rPr>
              <a:t>Fx Chocolate branding and packaging stands out in a clinic setting.  Use Fx as a different way to offer your patients a solution that they can be excited about introducing into their health routines</a:t>
            </a:r>
            <a:endParaRPr sz="1800" b="0" i="0" u="none" strike="noStrike" cap="none">
              <a:solidFill>
                <a:srgbClr val="000000"/>
              </a:solidFill>
              <a:latin typeface="Proxima Nova"/>
              <a:ea typeface="Proxima Nova"/>
              <a:cs typeface="Proxima Nova"/>
              <a:sym typeface="Proxima Nova"/>
            </a:endParaRPr>
          </a:p>
          <a:p>
            <a:pPr marL="457200" lvl="0" indent="0" algn="l" rtl="0">
              <a:spcBef>
                <a:spcPts val="0"/>
              </a:spcBef>
              <a:spcAft>
                <a:spcPts val="0"/>
              </a:spcAft>
              <a:buNone/>
            </a:pPr>
            <a:endParaRPr sz="1800" b="1">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US" sz="1800" b="1">
                <a:solidFill>
                  <a:schemeClr val="dk1"/>
                </a:solidFill>
                <a:latin typeface="Proxima Nova"/>
                <a:ea typeface="Proxima Nova"/>
                <a:cs typeface="Proxima Nova"/>
                <a:sym typeface="Proxima Nova"/>
              </a:rPr>
              <a:t>Chocolate = Optimal Delivery System</a:t>
            </a:r>
            <a:endParaRPr sz="1800">
              <a:solidFill>
                <a:schemeClr val="dk1"/>
              </a:solidFill>
              <a:latin typeface="Proxima Nova"/>
              <a:ea typeface="Proxima Nova"/>
              <a:cs typeface="Proxima Nova"/>
              <a:sym typeface="Proxima Nova"/>
            </a:endParaRPr>
          </a:p>
          <a:p>
            <a:pPr marL="457200" lvl="0" indent="0" algn="l" rtl="0">
              <a:spcBef>
                <a:spcPts val="0"/>
              </a:spcBef>
              <a:spcAft>
                <a:spcPts val="0"/>
              </a:spcAft>
              <a:buClr>
                <a:schemeClr val="dk1"/>
              </a:buClr>
              <a:buSzPts val="1400"/>
              <a:buFont typeface="Arial"/>
              <a:buNone/>
            </a:pPr>
            <a:r>
              <a:rPr lang="en-US" sz="1800">
                <a:solidFill>
                  <a:schemeClr val="dk1"/>
                </a:solidFill>
                <a:latin typeface="Proxima Nova"/>
                <a:ea typeface="Proxima Nova"/>
                <a:cs typeface="Proxima Nova"/>
                <a:sym typeface="Proxima Nova"/>
              </a:rPr>
              <a:t>Contains antioxidant boosting phenolic compounds, healthy lipids to protect and deliver active ingredients. </a:t>
            </a:r>
            <a:endParaRPr sz="1800">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1800" b="1">
              <a:latin typeface="Proxima Nova"/>
              <a:ea typeface="Proxima Nova"/>
              <a:cs typeface="Proxima Nova"/>
              <a:sym typeface="Proxima Nova"/>
            </a:endParaRPr>
          </a:p>
          <a:p>
            <a:pPr marL="457200" marR="0" lvl="0" indent="-342900" algn="l" rtl="0">
              <a:lnSpc>
                <a:spcPct val="100000"/>
              </a:lnSpc>
              <a:spcBef>
                <a:spcPts val="0"/>
              </a:spcBef>
              <a:spcAft>
                <a:spcPts val="0"/>
              </a:spcAft>
              <a:buClr>
                <a:srgbClr val="000000"/>
              </a:buClr>
              <a:buSzPts val="1800"/>
              <a:buFont typeface="Proxima Nova"/>
              <a:buChar char="●"/>
            </a:pPr>
            <a:r>
              <a:rPr lang="en-US" sz="1800" b="1" i="0" u="none" strike="noStrike" cap="none">
                <a:solidFill>
                  <a:srgbClr val="000000"/>
                </a:solidFill>
                <a:latin typeface="Proxima Nova"/>
                <a:ea typeface="Proxima Nova"/>
                <a:cs typeface="Proxima Nova"/>
                <a:sym typeface="Proxima Nova"/>
              </a:rPr>
              <a:t>Compliance</a:t>
            </a:r>
            <a:endParaRPr sz="1800" b="1"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Proxima Nova"/>
                <a:ea typeface="Proxima Nova"/>
                <a:cs typeface="Proxima Nova"/>
                <a:sym typeface="Proxima Nova"/>
              </a:rPr>
              <a:t>With a therapeutic dose in every square you can be confident to include this on a subscription to add variety and alleviate the pill counting.  </a:t>
            </a:r>
            <a:r>
              <a:rPr lang="en-US" sz="1800" b="0" i="0" u="none" strike="noStrike" cap="none">
                <a:solidFill>
                  <a:schemeClr val="dk1"/>
                </a:solidFill>
                <a:latin typeface="Proxima Nova"/>
                <a:ea typeface="Proxima Nova"/>
                <a:cs typeface="Proxima Nova"/>
                <a:sym typeface="Proxima Nova"/>
              </a:rPr>
              <a:t>Improve compliance = improved health outcomes</a:t>
            </a:r>
            <a:endParaRPr sz="1800" b="0"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1800" b="1">
              <a:latin typeface="Proxima Nova"/>
              <a:ea typeface="Proxima Nova"/>
              <a:cs typeface="Proxima Nova"/>
              <a:sym typeface="Proxima Nova"/>
            </a:endParaRPr>
          </a:p>
          <a:p>
            <a:pPr marL="457200" marR="0" lvl="0" indent="-342900" algn="l" rtl="0">
              <a:lnSpc>
                <a:spcPct val="100000"/>
              </a:lnSpc>
              <a:spcBef>
                <a:spcPts val="0"/>
              </a:spcBef>
              <a:spcAft>
                <a:spcPts val="0"/>
              </a:spcAft>
              <a:buClr>
                <a:srgbClr val="000000"/>
              </a:buClr>
              <a:buSzPts val="1800"/>
              <a:buFont typeface="Proxima Nova"/>
              <a:buChar char="●"/>
            </a:pPr>
            <a:r>
              <a:rPr lang="en-US" sz="1800" b="1" i="0" u="none" strike="noStrike" cap="none">
                <a:solidFill>
                  <a:srgbClr val="000000"/>
                </a:solidFill>
                <a:latin typeface="Proxima Nova"/>
                <a:ea typeface="Proxima Nova"/>
                <a:cs typeface="Proxima Nova"/>
                <a:sym typeface="Proxima Nova"/>
              </a:rPr>
              <a:t>Easy to Sell</a:t>
            </a:r>
            <a:endParaRPr sz="1800" b="1"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Proxima Nova"/>
                <a:ea typeface="Proxima Nova"/>
                <a:cs typeface="Proxima Nova"/>
                <a:sym typeface="Proxima Nova"/>
              </a:rPr>
              <a:t>Condition specific formulas that deliver the benefits your patients are looking for.  Easy to self select and understand.  Suitable for front of store or prescription.</a:t>
            </a: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Proxima Nova"/>
              <a:ea typeface="Proxima Nova"/>
              <a:cs typeface="Proxima Nova"/>
              <a:sym typeface="Proxima Nova"/>
            </a:endParaRPr>
          </a:p>
        </p:txBody>
      </p:sp>
      <p:pic>
        <p:nvPicPr>
          <p:cNvPr id="265" name="Google Shape;265;p34"/>
          <p:cNvPicPr preferRelativeResize="0"/>
          <p:nvPr/>
        </p:nvPicPr>
        <p:blipFill rotWithShape="1">
          <a:blip r:embed="rId5">
            <a:alphaModFix/>
          </a:blip>
          <a:srcRect/>
          <a:stretch/>
        </p:blipFill>
        <p:spPr>
          <a:xfrm>
            <a:off x="6966600" y="1325700"/>
            <a:ext cx="4864851" cy="4729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gdb4050ee7d_0_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
            <a:ext cx="12192000" cy="6858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gdb4050ee7d_0_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0"/>
        <p:cNvGrpSpPr/>
        <p:nvPr/>
      </p:nvGrpSpPr>
      <p:grpSpPr>
        <a:xfrm>
          <a:off x="0" y="0"/>
          <a:ext cx="0" cy="0"/>
          <a:chOff x="0" y="0"/>
          <a:chExt cx="0" cy="0"/>
        </a:xfrm>
      </p:grpSpPr>
      <p:pic>
        <p:nvPicPr>
          <p:cNvPr id="101" name="Google Shape;101;gdb4050ee7d_0_56"/>
          <p:cNvPicPr preferRelativeResize="0"/>
          <p:nvPr/>
        </p:nvPicPr>
        <p:blipFill rotWithShape="1">
          <a:blip r:embed="rId3" cstate="screen">
            <a:alphaModFix amt="27000"/>
            <a:extLst>
              <a:ext uri="{28A0092B-C50C-407E-A947-70E740481C1C}">
                <a14:useLocalDpi xmlns:a14="http://schemas.microsoft.com/office/drawing/2010/main"/>
              </a:ext>
            </a:extLst>
          </a:blip>
          <a:srcRect/>
          <a:stretch/>
        </p:blipFill>
        <p:spPr>
          <a:xfrm>
            <a:off x="0" y="0"/>
            <a:ext cx="12191990" cy="6858000"/>
          </a:xfrm>
          <a:prstGeom prst="rect">
            <a:avLst/>
          </a:prstGeom>
          <a:noFill/>
          <a:ln>
            <a:noFill/>
          </a:ln>
        </p:spPr>
      </p:pic>
      <p:pic>
        <p:nvPicPr>
          <p:cNvPr id="102" name="Google Shape;102;gdb4050ee7d_0_56"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103" name="Google Shape;103;gdb4050ee7d_0_56"/>
          <p:cNvSpPr txBox="1"/>
          <p:nvPr/>
        </p:nvSpPr>
        <p:spPr>
          <a:xfrm>
            <a:off x="1404775" y="1500125"/>
            <a:ext cx="9101100" cy="471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500"/>
              </a:spcBef>
              <a:spcAft>
                <a:spcPts val="0"/>
              </a:spcAft>
              <a:buClr>
                <a:srgbClr val="000000"/>
              </a:buClr>
              <a:buSzPts val="2000"/>
              <a:buFont typeface="Arial"/>
              <a:buNone/>
            </a:pPr>
            <a:r>
              <a:rPr lang="en-US" sz="2000" b="1" i="0" u="none" strike="noStrike" cap="none">
                <a:solidFill>
                  <a:schemeClr val="dk1"/>
                </a:solidFill>
                <a:latin typeface="Proxima Nova"/>
                <a:ea typeface="Proxima Nova"/>
                <a:cs typeface="Proxima Nova"/>
                <a:sym typeface="Proxima Nova"/>
              </a:rPr>
              <a:t>FX Chocolate is the first new brand from 30 year practitioner </a:t>
            </a:r>
            <a:r>
              <a:rPr lang="en-US" sz="2000" b="1" i="1" u="none" strike="noStrike" cap="none">
                <a:solidFill>
                  <a:schemeClr val="dk1"/>
                </a:solidFill>
                <a:latin typeface="Proxima Nova"/>
                <a:ea typeface="Proxima Nova"/>
                <a:cs typeface="Proxima Nova"/>
                <a:sym typeface="Proxima Nova"/>
              </a:rPr>
              <a:t>supplement industry leader </a:t>
            </a:r>
            <a:r>
              <a:rPr lang="en-US" sz="2000" b="1" i="1" strike="noStrike" cap="none">
                <a:solidFill>
                  <a:schemeClr val="dk1"/>
                </a:solidFill>
                <a:latin typeface="Proxima Nova"/>
                <a:ea typeface="Proxima Nova"/>
                <a:cs typeface="Proxima Nova"/>
                <a:sym typeface="Proxima Nova"/>
              </a:rPr>
              <a:t>Designs for Health</a:t>
            </a:r>
            <a:r>
              <a:rPr lang="en-US" sz="2000" b="1" i="1" u="none" strike="noStrike" cap="none">
                <a:solidFill>
                  <a:schemeClr val="dk1"/>
                </a:solidFill>
                <a:latin typeface="Proxima Nova"/>
                <a:ea typeface="Proxima Nova"/>
                <a:cs typeface="Proxima Nova"/>
                <a:sym typeface="Proxima Nova"/>
              </a:rPr>
              <a:t>. </a:t>
            </a:r>
            <a:r>
              <a:rPr lang="en-US" sz="2000" b="0" i="0" u="none" strike="noStrike" cap="none">
                <a:solidFill>
                  <a:schemeClr val="dk1"/>
                </a:solidFill>
                <a:latin typeface="Proxima Nova"/>
                <a:ea typeface="Proxima Nova"/>
                <a:cs typeface="Proxima Nova"/>
                <a:sym typeface="Proxima Nova"/>
              </a:rPr>
              <a:t>Our formulas are backed by research, best in class raw materials and a Certificate of Analysis for every batch.</a:t>
            </a:r>
            <a:endParaRPr sz="2000" b="0" i="0" u="none" strike="noStrike" cap="none">
              <a:solidFill>
                <a:schemeClr val="dk1"/>
              </a:solidFill>
              <a:latin typeface="Proxima Nova"/>
              <a:ea typeface="Proxima Nova"/>
              <a:cs typeface="Proxima Nova"/>
              <a:sym typeface="Proxima Nova"/>
            </a:endParaRPr>
          </a:p>
          <a:p>
            <a:pPr marL="0" marR="0" lvl="0" indent="0" algn="l" rtl="0">
              <a:lnSpc>
                <a:spcPct val="115000"/>
              </a:lnSpc>
              <a:spcBef>
                <a:spcPts val="1500"/>
              </a:spcBef>
              <a:spcAft>
                <a:spcPts val="0"/>
              </a:spcAft>
              <a:buClr>
                <a:schemeClr val="dk1"/>
              </a:buClr>
              <a:buSzPts val="2000"/>
              <a:buFont typeface="Arial"/>
              <a:buNone/>
            </a:pPr>
            <a:r>
              <a:rPr lang="en-US" sz="2000" b="1" i="1" u="none" strike="noStrike" cap="none">
                <a:solidFill>
                  <a:schemeClr val="dk1"/>
                </a:solidFill>
                <a:latin typeface="Proxima Nova"/>
                <a:ea typeface="Proxima Nova"/>
                <a:cs typeface="Proxima Nova"/>
                <a:sym typeface="Proxima Nova"/>
              </a:rPr>
              <a:t>Enjoying </a:t>
            </a:r>
            <a:r>
              <a:rPr lang="en-US" sz="2000" b="1" i="1">
                <a:solidFill>
                  <a:schemeClr val="dk1"/>
                </a:solidFill>
                <a:latin typeface="Proxima Nova"/>
                <a:ea typeface="Proxima Nova"/>
                <a:cs typeface="Proxima Nova"/>
                <a:sym typeface="Proxima Nova"/>
              </a:rPr>
              <a:t>one’s</a:t>
            </a:r>
            <a:r>
              <a:rPr lang="en-US" sz="2000" b="1" i="1" u="none" strike="noStrike" cap="none">
                <a:solidFill>
                  <a:schemeClr val="dk1"/>
                </a:solidFill>
                <a:latin typeface="Proxima Nova"/>
                <a:ea typeface="Proxima Nova"/>
                <a:cs typeface="Proxima Nova"/>
                <a:sym typeface="Proxima Nova"/>
              </a:rPr>
              <a:t> daily health ritual </a:t>
            </a:r>
            <a:r>
              <a:rPr lang="en-US" sz="2000" b="1" i="1" u="none" strike="noStrike" cap="none">
                <a:solidFill>
                  <a:schemeClr val="dk1"/>
                </a:solidFill>
                <a:latin typeface="Proxima Nova"/>
                <a:ea typeface="Proxima Nova"/>
                <a:cs typeface="Proxima Nova"/>
                <a:sym typeface="Proxima Nov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is</a:t>
            </a:r>
            <a:r>
              <a:rPr lang="en-US" sz="2000" b="1" i="1" u="none" strike="noStrike" cap="none">
                <a:solidFill>
                  <a:schemeClr val="dk1"/>
                </a:solidFill>
                <a:latin typeface="Proxima Nova"/>
                <a:ea typeface="Proxima Nova"/>
                <a:cs typeface="Proxima Nova"/>
                <a:sym typeface="Proxima Nova"/>
              </a:rPr>
              <a:t> the future of how your patients interact with their supplements</a:t>
            </a:r>
            <a:r>
              <a:rPr lang="en-US" sz="2000" b="0" i="0" u="none" strike="noStrike" cap="none">
                <a:solidFill>
                  <a:schemeClr val="dk1"/>
                </a:solidFill>
                <a:latin typeface="Proxima Nova"/>
                <a:ea typeface="Proxima Nova"/>
                <a:cs typeface="Proxima Nova"/>
                <a:sym typeface="Proxima Nova"/>
              </a:rPr>
              <a:t>. Supplement chocolate that is sugar free and truly artisanal is a new, fresh approach to this. </a:t>
            </a:r>
            <a:endParaRPr sz="2000" b="0" i="0" u="none" strike="noStrike" cap="none">
              <a:solidFill>
                <a:schemeClr val="dk1"/>
              </a:solidFill>
              <a:latin typeface="Proxima Nova"/>
              <a:ea typeface="Proxima Nova"/>
              <a:cs typeface="Proxima Nova"/>
              <a:sym typeface="Proxima Nova"/>
            </a:endParaRPr>
          </a:p>
          <a:p>
            <a:pPr marL="0" marR="0" lvl="0" indent="0" algn="l" rtl="0">
              <a:lnSpc>
                <a:spcPct val="115000"/>
              </a:lnSpc>
              <a:spcBef>
                <a:spcPts val="1500"/>
              </a:spcBef>
              <a:spcAft>
                <a:spcPts val="0"/>
              </a:spcAft>
              <a:buClr>
                <a:srgbClr val="000000"/>
              </a:buClr>
              <a:buSzPts val="2000"/>
              <a:buFont typeface="Arial"/>
              <a:buNone/>
            </a:pPr>
            <a:endParaRPr sz="2000" b="0" i="0" u="none" strike="noStrike" cap="none">
              <a:solidFill>
                <a:schemeClr val="dk1"/>
              </a:solidFill>
              <a:latin typeface="Proxima Nova"/>
              <a:ea typeface="Proxima Nova"/>
              <a:cs typeface="Proxima Nova"/>
              <a:sym typeface="Proxima Nova"/>
            </a:endParaRPr>
          </a:p>
        </p:txBody>
      </p:sp>
      <p:sp>
        <p:nvSpPr>
          <p:cNvPr id="104" name="Google Shape;104;gdb4050ee7d_0_56"/>
          <p:cNvSpPr txBox="1">
            <a:spLocks noGrp="1"/>
          </p:cNvSpPr>
          <p:nvPr>
            <p:ph type="title" idx="4294967295"/>
          </p:nvPr>
        </p:nvSpPr>
        <p:spPr>
          <a:xfrm>
            <a:off x="1327238" y="36946"/>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Our Vision and History</a:t>
            </a:r>
            <a:endParaRPr/>
          </a:p>
        </p:txBody>
      </p:sp>
      <p:pic>
        <p:nvPicPr>
          <p:cNvPr id="105" name="Google Shape;105;gdb4050ee7d_0_5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01500" y="356075"/>
            <a:ext cx="4304374" cy="68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db4050ee7d_0_52"/>
          <p:cNvPicPr preferRelativeResize="0"/>
          <p:nvPr/>
        </p:nvPicPr>
        <p:blipFill rotWithShape="1">
          <a:blip r:embed="rId3" cstate="screen">
            <a:alphaModFix amt="52999"/>
            <a:extLst>
              <a:ext uri="{28A0092B-C50C-407E-A947-70E740481C1C}">
                <a14:useLocalDpi xmlns:a14="http://schemas.microsoft.com/office/drawing/2010/main"/>
              </a:ext>
            </a:extLst>
          </a:blip>
          <a:srcRect/>
          <a:stretch/>
        </p:blipFill>
        <p:spPr>
          <a:xfrm>
            <a:off x="0" y="0"/>
            <a:ext cx="12191990" cy="6858000"/>
          </a:xfrm>
          <a:prstGeom prst="rect">
            <a:avLst/>
          </a:prstGeom>
          <a:noFill/>
          <a:ln>
            <a:noFill/>
          </a:ln>
        </p:spPr>
      </p:pic>
      <p:pic>
        <p:nvPicPr>
          <p:cNvPr id="93" name="Google Shape;93;gdb4050ee7d_0_52"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94" name="Google Shape;94;gdb4050ee7d_0_52"/>
          <p:cNvSpPr txBox="1"/>
          <p:nvPr/>
        </p:nvSpPr>
        <p:spPr>
          <a:xfrm>
            <a:off x="1759800" y="1709400"/>
            <a:ext cx="8672400" cy="2793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2000" b="1" i="1" u="none" strike="noStrike" cap="none">
                <a:solidFill>
                  <a:schemeClr val="dk1"/>
                </a:solidFill>
                <a:latin typeface="Proxima Nova"/>
                <a:ea typeface="Proxima Nova"/>
                <a:cs typeface="Proxima Nova"/>
                <a:sym typeface="Proxima Nova"/>
              </a:rPr>
              <a:t>We believe the best supplement is the one you actually take.</a:t>
            </a:r>
            <a:r>
              <a:rPr lang="en-US" sz="2000" b="0" i="0" u="none" strike="noStrike" cap="none">
                <a:solidFill>
                  <a:schemeClr val="dk1"/>
                </a:solidFill>
                <a:latin typeface="Proxima Nova"/>
                <a:ea typeface="Proxima Nova"/>
                <a:cs typeface="Proxima Nova"/>
                <a:sym typeface="Proxima Nova"/>
              </a:rPr>
              <a:t> By infusing clinically relevant doses of active ingredients into world class, sugar free chocolate we make the daily ritual of wellness instantly rewarding. </a:t>
            </a:r>
            <a:endParaRPr sz="2000" b="0" i="0" u="none" strike="noStrike" cap="none">
              <a:solidFill>
                <a:schemeClr val="dk1"/>
              </a:solidFill>
              <a:latin typeface="Proxima Nova"/>
              <a:ea typeface="Proxima Nova"/>
              <a:cs typeface="Proxima Nova"/>
              <a:sym typeface="Proxima Nova"/>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Proxima Nova"/>
                <a:ea typeface="Proxima Nova"/>
                <a:cs typeface="Proxima Nova"/>
                <a:sym typeface="Proxima Nova"/>
              </a:rPr>
              <a:t>Sourcing only the absolute best ingredients and third-party testing all of our products, we are the gold standard of a new era of integrative wellness where the choice to put health first is the same as putting enjoyment first.</a:t>
            </a:r>
            <a:endParaRPr sz="2300" b="0" i="0" u="none" strike="noStrike" cap="none">
              <a:solidFill>
                <a:srgbClr val="000000"/>
              </a:solidFill>
              <a:latin typeface="Proxima Nova"/>
              <a:ea typeface="Proxima Nova"/>
              <a:cs typeface="Proxima Nova"/>
              <a:sym typeface="Proxima Nova"/>
            </a:endParaRPr>
          </a:p>
        </p:txBody>
      </p:sp>
      <p:sp>
        <p:nvSpPr>
          <p:cNvPr id="95" name="Google Shape;95;gdb4050ee7d_0_52"/>
          <p:cNvSpPr txBox="1">
            <a:spLocks noGrp="1"/>
          </p:cNvSpPr>
          <p:nvPr>
            <p:ph type="title" idx="4294967295"/>
          </p:nvPr>
        </p:nvSpPr>
        <p:spPr>
          <a:xfrm>
            <a:off x="1327238" y="36946"/>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Our Mission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pic>
        <p:nvPicPr>
          <p:cNvPr id="110" name="Google Shape;110;p2"/>
          <p:cNvPicPr preferRelativeResize="0"/>
          <p:nvPr/>
        </p:nvPicPr>
        <p:blipFill rotWithShape="1">
          <a:blip r:embed="rId3" cstate="screen">
            <a:alphaModFix amt="52999"/>
            <a:extLst>
              <a:ext uri="{28A0092B-C50C-407E-A947-70E740481C1C}">
                <a14:useLocalDpi xmlns:a14="http://schemas.microsoft.com/office/drawing/2010/main"/>
              </a:ext>
            </a:extLst>
          </a:blip>
          <a:srcRect/>
          <a:stretch/>
        </p:blipFill>
        <p:spPr>
          <a:xfrm>
            <a:off x="0" y="0"/>
            <a:ext cx="12191990" cy="6858000"/>
          </a:xfrm>
          <a:prstGeom prst="rect">
            <a:avLst/>
          </a:prstGeom>
          <a:noFill/>
          <a:ln>
            <a:noFill/>
          </a:ln>
        </p:spPr>
      </p:pic>
      <p:sp>
        <p:nvSpPr>
          <p:cNvPr id="111" name="Google Shape;111;p2"/>
          <p:cNvSpPr txBox="1">
            <a:spLocks noGrp="1"/>
          </p:cNvSpPr>
          <p:nvPr>
            <p:ph type="title" idx="4294967295"/>
          </p:nvPr>
        </p:nvSpPr>
        <p:spPr>
          <a:xfrm>
            <a:off x="1327254" y="36950"/>
            <a:ext cx="8581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Fx Chocolate: A New Idea Done Right. </a:t>
            </a:r>
            <a:endParaRPr/>
          </a:p>
        </p:txBody>
      </p:sp>
      <p:pic>
        <p:nvPicPr>
          <p:cNvPr id="112" name="Google Shape;112;p2"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113" name="Google Shape;113;p2"/>
          <p:cNvSpPr txBox="1"/>
          <p:nvPr/>
        </p:nvSpPr>
        <p:spPr>
          <a:xfrm>
            <a:off x="1327250" y="1819700"/>
            <a:ext cx="9898800" cy="38241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500"/>
              </a:spcBef>
              <a:spcAft>
                <a:spcPts val="0"/>
              </a:spcAft>
              <a:buClr>
                <a:srgbClr val="000000"/>
              </a:buClr>
              <a:buSzPts val="2000"/>
              <a:buFont typeface="Arial"/>
              <a:buNone/>
            </a:pPr>
            <a:r>
              <a:rPr lang="en-US" sz="2000" b="1" i="0" u="none" strike="noStrike" cap="none">
                <a:solidFill>
                  <a:schemeClr val="dk1"/>
                </a:solidFill>
                <a:latin typeface="Proxima Nova"/>
                <a:ea typeface="Proxima Nova"/>
                <a:cs typeface="Proxima Nova"/>
                <a:sym typeface="Proxima Nova"/>
              </a:rPr>
              <a:t>At Fx Chocolate we saw an opportunity to fill a space in the market for a chocolate + supplement delivery system with no sugar or dairy at a therapeutic dose.  </a:t>
            </a:r>
            <a:endParaRPr sz="2000" b="1" i="0" u="none" strike="noStrike" cap="none">
              <a:solidFill>
                <a:schemeClr val="dk1"/>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chemeClr val="dk1"/>
              </a:buClr>
              <a:buSzPts val="1800"/>
              <a:buFont typeface="Proxima Nova"/>
              <a:buChar char="•"/>
            </a:pPr>
            <a:r>
              <a:rPr lang="en-US" sz="1800" b="0" i="0" u="none" strike="noStrike" cap="none">
                <a:solidFill>
                  <a:schemeClr val="dk1"/>
                </a:solidFill>
                <a:latin typeface="Proxima Nova"/>
                <a:ea typeface="Proxima Nova"/>
                <a:cs typeface="Proxima Nova"/>
                <a:sym typeface="Proxima Nova"/>
              </a:rPr>
              <a:t>Up to 300mg of active per </a:t>
            </a:r>
            <a:r>
              <a:rPr lang="en-US" sz="1800" b="0" i="0" u="none" strike="noStrike" cap="none">
                <a:solidFill>
                  <a:schemeClr val="dk1"/>
                </a:solidFill>
                <a:latin typeface="Proxima Nova"/>
                <a:ea typeface="Proxima Nova"/>
                <a:cs typeface="Proxima Nova"/>
                <a:sym typeface="Proxima Nov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square</a:t>
            </a:r>
            <a:r>
              <a:rPr lang="en-US" sz="1800" b="0" i="0" u="none" strike="noStrike" cap="none">
                <a:solidFill>
                  <a:schemeClr val="dk1"/>
                </a:solidFill>
                <a:latin typeface="Proxima Nova"/>
                <a:ea typeface="Proxima Nova"/>
                <a:cs typeface="Proxima Nova"/>
                <a:sym typeface="Proxima Nova"/>
              </a:rPr>
              <a:t> = meaningful doses of active ingredients of the highest quality</a:t>
            </a:r>
            <a:endParaRPr sz="1800" b="0" i="0" u="none" strike="noStrike" cap="none">
              <a:solidFill>
                <a:schemeClr val="dk1"/>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chemeClr val="dk1"/>
              </a:buClr>
              <a:buSzPts val="1800"/>
              <a:buFont typeface="Proxima Nova"/>
              <a:buChar char="•"/>
            </a:pPr>
            <a:r>
              <a:rPr lang="en-US" sz="1800" b="0" i="0" u="none" strike="noStrike" cap="none">
                <a:solidFill>
                  <a:schemeClr val="dk1"/>
                </a:solidFill>
                <a:latin typeface="Proxima Nova"/>
                <a:ea typeface="Proxima Nova"/>
                <a:cs typeface="Proxima Nova"/>
                <a:sym typeface="Proxima Nova"/>
              </a:rPr>
              <a:t>Zero sugar and no impact on blood sugar nor GI upset by using Allulose </a:t>
            </a:r>
            <a:endParaRPr sz="1800" b="0" i="0" u="none" strike="noStrike" cap="none">
              <a:solidFill>
                <a:schemeClr val="dk1"/>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chemeClr val="dk1"/>
              </a:buClr>
              <a:buSzPts val="1800"/>
              <a:buFont typeface="Proxima Nova"/>
              <a:buChar char="•"/>
            </a:pPr>
            <a:r>
              <a:rPr lang="en-US" sz="1800" b="0" i="0" u="none" strike="noStrike" cap="none">
                <a:solidFill>
                  <a:schemeClr val="dk1"/>
                </a:solidFill>
                <a:latin typeface="Proxima Nova"/>
                <a:ea typeface="Proxima Nova"/>
                <a:cs typeface="Proxima Nova"/>
                <a:sym typeface="Proxima Nova"/>
              </a:rPr>
              <a:t>Chocolate delivery system can improve bioavailability of active ingredient</a:t>
            </a:r>
            <a:endParaRPr sz="1800" b="0" i="0" u="none" strike="noStrike" cap="none">
              <a:solidFill>
                <a:schemeClr val="dk1"/>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chemeClr val="dk1"/>
              </a:buClr>
              <a:buSzPts val="1800"/>
              <a:buFont typeface="Proxima Nova"/>
              <a:buChar char="•"/>
            </a:pPr>
            <a:r>
              <a:rPr lang="en-US" sz="1800" b="0" i="0" u="none" strike="noStrike" cap="none">
                <a:solidFill>
                  <a:schemeClr val="dk1"/>
                </a:solidFill>
                <a:latin typeface="Proxima Nova"/>
                <a:ea typeface="Proxima Nova"/>
                <a:cs typeface="Proxima Nova"/>
                <a:sym typeface="Proxima Nova"/>
              </a:rPr>
              <a:t>Cost in line with other solid dosage forms</a:t>
            </a:r>
            <a:endParaRPr sz="2000" b="0" i="0" u="none" strike="noStrike" cap="none">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cstate="screen">
            <a:alphaModFix amt="51000"/>
            <a:extLst>
              <a:ext uri="{28A0092B-C50C-407E-A947-70E740481C1C}">
                <a14:useLocalDpi xmlns:a14="http://schemas.microsoft.com/office/drawing/2010/main"/>
              </a:ext>
            </a:extLst>
          </a:blip>
          <a:srcRect/>
          <a:stretch/>
        </p:blipFill>
        <p:spPr>
          <a:xfrm>
            <a:off x="0" y="0"/>
            <a:ext cx="12191990" cy="6858000"/>
          </a:xfrm>
          <a:prstGeom prst="rect">
            <a:avLst/>
          </a:prstGeom>
          <a:noFill/>
          <a:ln>
            <a:noFill/>
          </a:ln>
        </p:spPr>
      </p:pic>
      <p:sp>
        <p:nvSpPr>
          <p:cNvPr id="119" name="Google Shape;119;p3"/>
          <p:cNvSpPr txBox="1">
            <a:spLocks noGrp="1"/>
          </p:cNvSpPr>
          <p:nvPr>
            <p:ph type="title" idx="4294967295"/>
          </p:nvPr>
        </p:nvSpPr>
        <p:spPr>
          <a:xfrm>
            <a:off x="1327238" y="-4"/>
            <a:ext cx="628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Why FX Chocolate?</a:t>
            </a:r>
            <a:endParaRPr/>
          </a:p>
        </p:txBody>
      </p:sp>
      <p:pic>
        <p:nvPicPr>
          <p:cNvPr id="120" name="Google Shape;120;p3"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121" name="Google Shape;121;p3"/>
          <p:cNvSpPr txBox="1"/>
          <p:nvPr/>
        </p:nvSpPr>
        <p:spPr>
          <a:xfrm>
            <a:off x="587850" y="2971732"/>
            <a:ext cx="5482500" cy="708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0000"/>
              </a:buClr>
              <a:buSzPts val="2000"/>
              <a:buFont typeface="Proxima Nova"/>
              <a:buChar char="●"/>
            </a:pPr>
            <a:r>
              <a:rPr lang="en-US" sz="2000" b="1" i="0" u="none" strike="noStrike" cap="none">
                <a:solidFill>
                  <a:srgbClr val="000000"/>
                </a:solidFill>
                <a:latin typeface="Proxima Nova"/>
                <a:ea typeface="Proxima Nova"/>
                <a:cs typeface="Proxima Nova"/>
                <a:sym typeface="Proxima Nova"/>
              </a:rPr>
              <a:t>Pill Fatigue</a:t>
            </a:r>
            <a:endParaRPr sz="20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Proxima Nova"/>
                <a:ea typeface="Proxima Nova"/>
                <a:cs typeface="Proxima Nova"/>
                <a:sym typeface="Proxima Nova"/>
              </a:rPr>
              <a:t>        Chocolate improves consumer compliance.</a:t>
            </a:r>
            <a:endParaRPr sz="1800" b="0" i="0" u="none" strike="noStrike" cap="none">
              <a:solidFill>
                <a:srgbClr val="000000"/>
              </a:solidFill>
              <a:latin typeface="Proxima Nova"/>
              <a:ea typeface="Proxima Nova"/>
              <a:cs typeface="Proxima Nova"/>
              <a:sym typeface="Proxima Nova"/>
            </a:endParaRPr>
          </a:p>
        </p:txBody>
      </p:sp>
      <p:sp>
        <p:nvSpPr>
          <p:cNvPr id="122" name="Google Shape;122;p3"/>
          <p:cNvSpPr txBox="1"/>
          <p:nvPr/>
        </p:nvSpPr>
        <p:spPr>
          <a:xfrm>
            <a:off x="587850" y="3679736"/>
            <a:ext cx="5380500" cy="10158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0000"/>
              </a:buClr>
              <a:buSzPts val="2000"/>
              <a:buFont typeface="Proxima Nova"/>
              <a:buChar char="●"/>
            </a:pPr>
            <a:r>
              <a:rPr lang="en-US" sz="2000" b="1" i="0" u="none" strike="noStrike" cap="none">
                <a:solidFill>
                  <a:srgbClr val="000000"/>
                </a:solidFill>
                <a:latin typeface="Proxima Nova"/>
                <a:ea typeface="Proxima Nova"/>
                <a:cs typeface="Proxima Nova"/>
                <a:sym typeface="Proxima Nova"/>
              </a:rPr>
              <a:t>Convenience</a:t>
            </a:r>
            <a:endParaRPr sz="2000" b="0"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Proxima Nova"/>
                <a:ea typeface="Proxima Nova"/>
                <a:cs typeface="Proxima Nova"/>
                <a:sym typeface="Proxima Nova"/>
              </a:rPr>
              <a:t>Easy to take on the go, single wrapped    serving.</a:t>
            </a:r>
            <a:endParaRPr sz="1800" b="0" i="0" u="none" strike="noStrike" cap="none">
              <a:solidFill>
                <a:srgbClr val="000000"/>
              </a:solidFill>
              <a:latin typeface="Proxima Nova"/>
              <a:ea typeface="Proxima Nova"/>
              <a:cs typeface="Proxima Nova"/>
              <a:sym typeface="Proxima Nova"/>
            </a:endParaRPr>
          </a:p>
        </p:txBody>
      </p:sp>
      <p:sp>
        <p:nvSpPr>
          <p:cNvPr id="123" name="Google Shape;123;p3"/>
          <p:cNvSpPr txBox="1"/>
          <p:nvPr/>
        </p:nvSpPr>
        <p:spPr>
          <a:xfrm>
            <a:off x="587850" y="2288036"/>
            <a:ext cx="6463800" cy="708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0000"/>
              </a:buClr>
              <a:buSzPts val="2000"/>
              <a:buFont typeface="Proxima Nova"/>
              <a:buChar char="●"/>
            </a:pPr>
            <a:r>
              <a:rPr lang="en-US" sz="2000" b="1" i="0" u="none" strike="noStrike" cap="none">
                <a:solidFill>
                  <a:srgbClr val="000000"/>
                </a:solidFill>
                <a:latin typeface="Proxima Nova"/>
                <a:ea typeface="Proxima Nova"/>
                <a:cs typeface="Proxima Nova"/>
                <a:sym typeface="Proxima Nova"/>
              </a:rPr>
              <a:t>Sweet Supplements </a:t>
            </a:r>
            <a:endParaRPr sz="20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Proxima Nova"/>
                <a:ea typeface="Proxima Nova"/>
                <a:cs typeface="Proxima Nova"/>
                <a:sym typeface="Proxima Nova"/>
              </a:rPr>
              <a:t>        Dietary supplements delivered in delicious chocolate.</a:t>
            </a:r>
            <a:endParaRPr sz="1800" b="0" i="0" u="none" strike="noStrike" cap="none">
              <a:solidFill>
                <a:srgbClr val="000000"/>
              </a:solidFill>
              <a:latin typeface="Proxima Nova"/>
              <a:ea typeface="Proxima Nova"/>
              <a:cs typeface="Proxima Nova"/>
              <a:sym typeface="Proxima Nova"/>
            </a:endParaRPr>
          </a:p>
        </p:txBody>
      </p:sp>
      <p:sp>
        <p:nvSpPr>
          <p:cNvPr id="124" name="Google Shape;124;p3"/>
          <p:cNvSpPr txBox="1"/>
          <p:nvPr/>
        </p:nvSpPr>
        <p:spPr>
          <a:xfrm>
            <a:off x="587850" y="5260815"/>
            <a:ext cx="7393800" cy="960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0000"/>
              </a:buClr>
              <a:buSzPts val="2000"/>
              <a:buFont typeface="Proxima Nova"/>
              <a:buChar char="●"/>
            </a:pPr>
            <a:r>
              <a:rPr lang="en-US" sz="2000" b="1" i="0" u="none" strike="noStrike" cap="none">
                <a:solidFill>
                  <a:srgbClr val="000000"/>
                </a:solidFill>
                <a:latin typeface="Proxima Nova"/>
                <a:ea typeface="Proxima Nova"/>
                <a:cs typeface="Proxima Nova"/>
                <a:sym typeface="Proxima Nova"/>
              </a:rPr>
              <a:t>Clean &amp; Green</a:t>
            </a:r>
            <a:endParaRPr sz="20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Proxima Nova"/>
                <a:ea typeface="Proxima Nova"/>
                <a:cs typeface="Proxima Nova"/>
                <a:sym typeface="Proxima Nova"/>
              </a:rPr>
              <a:t>        </a:t>
            </a:r>
            <a:r>
              <a:rPr lang="en-US" sz="1800" b="0" i="0" u="none" strike="noStrike" cap="none">
                <a:solidFill>
                  <a:schemeClr val="dk1"/>
                </a:solidFill>
                <a:latin typeface="Proxima Nova"/>
                <a:ea typeface="Proxima Nova"/>
                <a:cs typeface="Proxima Nova"/>
                <a:sym typeface="Proxima Nova"/>
              </a:rPr>
              <a:t>Minimal ingredients, bean to bar production, </a:t>
            </a:r>
            <a:endParaRPr sz="18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Proxima Nova"/>
                <a:ea typeface="Proxima Nova"/>
                <a:cs typeface="Proxima Nova"/>
                <a:sym typeface="Proxima Nova"/>
              </a:rPr>
              <a:t>        product transparency.</a:t>
            </a:r>
            <a:endParaRPr sz="1800" b="0"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Proxima Nova"/>
              <a:ea typeface="Proxima Nova"/>
              <a:cs typeface="Proxima Nova"/>
              <a:sym typeface="Proxima Nova"/>
            </a:endParaRPr>
          </a:p>
        </p:txBody>
      </p:sp>
      <p:sp>
        <p:nvSpPr>
          <p:cNvPr id="125" name="Google Shape;125;p3"/>
          <p:cNvSpPr txBox="1"/>
          <p:nvPr/>
        </p:nvSpPr>
        <p:spPr>
          <a:xfrm>
            <a:off x="419000" y="1634250"/>
            <a:ext cx="117732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Proxima Nova"/>
                <a:ea typeface="Proxima Nova"/>
                <a:cs typeface="Proxima Nova"/>
                <a:sym typeface="Proxima Nova"/>
              </a:rPr>
              <a:t>Supplements, but make them chocolate. </a:t>
            </a:r>
            <a:endParaRPr sz="2000" b="1"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Proxima Nova"/>
              <a:ea typeface="Proxima Nova"/>
              <a:cs typeface="Proxima Nova"/>
              <a:sym typeface="Proxima Nova"/>
            </a:endParaRPr>
          </a:p>
        </p:txBody>
      </p:sp>
      <p:sp>
        <p:nvSpPr>
          <p:cNvPr id="126" name="Google Shape;126;p3"/>
          <p:cNvSpPr txBox="1"/>
          <p:nvPr/>
        </p:nvSpPr>
        <p:spPr>
          <a:xfrm>
            <a:off x="587850" y="4578965"/>
            <a:ext cx="5820000" cy="960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0000"/>
              </a:buClr>
              <a:buSzPts val="2000"/>
              <a:buFont typeface="Proxima Nova"/>
              <a:buChar char="●"/>
            </a:pPr>
            <a:r>
              <a:rPr lang="en-US" sz="2000" b="1" i="0" u="none" strike="noStrike" cap="none">
                <a:solidFill>
                  <a:srgbClr val="000000"/>
                </a:solidFill>
                <a:latin typeface="Proxima Nova"/>
                <a:ea typeface="Proxima Nova"/>
                <a:cs typeface="Proxima Nova"/>
                <a:sym typeface="Proxima Nova"/>
              </a:rPr>
              <a:t>Permission to Indulge</a:t>
            </a:r>
            <a:endParaRPr sz="20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Proxima Nova"/>
                <a:ea typeface="Proxima Nova"/>
                <a:cs typeface="Proxima Nova"/>
                <a:sym typeface="Proxima Nova"/>
              </a:rPr>
              <a:t>        No guilt, no sugar, keto friendly, and great taste.</a:t>
            </a:r>
            <a:endParaRPr sz="1800" b="0" i="0" u="none" strike="noStrike" cap="none">
              <a:solidFill>
                <a:srgbClr val="000000"/>
              </a:solidFill>
              <a:latin typeface="Proxima Nova"/>
              <a:ea typeface="Proxima Nova"/>
              <a:cs typeface="Proxima Nova"/>
              <a:sym typeface="Proxima Nova"/>
            </a:endParaRPr>
          </a:p>
        </p:txBody>
      </p:sp>
      <p:pic>
        <p:nvPicPr>
          <p:cNvPr id="127" name="Google Shape;127;p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58000" y="1192288"/>
            <a:ext cx="4473426" cy="4473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idx="4294967295"/>
          </p:nvPr>
        </p:nvSpPr>
        <p:spPr>
          <a:xfrm>
            <a:off x="1327238" y="36946"/>
            <a:ext cx="100622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Artisanal Chocolate with Functional Benefits - Our Key Product Developers</a:t>
            </a:r>
            <a:endParaRPr/>
          </a:p>
        </p:txBody>
      </p:sp>
      <p:pic>
        <p:nvPicPr>
          <p:cNvPr id="142" name="Google Shape;142;p10" descr="https://lh3.googleusercontent.com/FkM8g8LjgEaY0MLAhv1nS6EeWEoJW2vjjZHExJSF0jvqioqA5l0CWizQ9_tE9NLw-S8LK4dp_anoUXA4jJWll44Wi6iDtUsi9OTTSHgLeVGg86O0AvkiKSeqLNlO2hX2D4n8Wew8IfU"/>
          <p:cNvPicPr preferRelativeResize="0"/>
          <p:nvPr/>
        </p:nvPicPr>
        <p:blipFill rotWithShape="1">
          <a:blip r:embed="rId3">
            <a:alphaModFix/>
          </a:blip>
          <a:srcRect/>
          <a:stretch/>
        </p:blipFill>
        <p:spPr>
          <a:xfrm>
            <a:off x="270450" y="218246"/>
            <a:ext cx="1056788" cy="1144263"/>
          </a:xfrm>
          <a:prstGeom prst="rect">
            <a:avLst/>
          </a:prstGeom>
          <a:noFill/>
          <a:ln>
            <a:noFill/>
          </a:ln>
        </p:spPr>
      </p:pic>
      <p:sp>
        <p:nvSpPr>
          <p:cNvPr id="143" name="Google Shape;143;p10"/>
          <p:cNvSpPr txBox="1"/>
          <p:nvPr/>
        </p:nvSpPr>
        <p:spPr>
          <a:xfrm>
            <a:off x="4154825" y="1917598"/>
            <a:ext cx="5914800" cy="2465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1500"/>
              </a:spcBef>
              <a:spcAft>
                <a:spcPts val="0"/>
              </a:spcAft>
              <a:buClr>
                <a:srgbClr val="434343"/>
              </a:buClr>
              <a:buSzPts val="1800"/>
              <a:buFont typeface="Proxima Nova Semibold"/>
              <a:buChar char="•"/>
            </a:pPr>
            <a:r>
              <a:rPr lang="en-US" sz="1800" b="0" i="0" u="none" strike="noStrike" cap="none">
                <a:solidFill>
                  <a:srgbClr val="434343"/>
                </a:solidFill>
                <a:latin typeface="Proxima Nova Semibold"/>
                <a:ea typeface="Proxima Nova Semibold"/>
                <a:cs typeface="Proxima Nova Semibold"/>
                <a:sym typeface="Proxima Nova Semibold"/>
              </a:rPr>
              <a:t>FX Chocolates are hand-made by our Award winning Head Chocolate maker Morgan Coleman</a:t>
            </a:r>
            <a:endParaRPr sz="1800" b="0" i="0" u="none" strike="noStrike" cap="none">
              <a:solidFill>
                <a:srgbClr val="434343"/>
              </a:solidFill>
              <a:latin typeface="Proxima Nova Semibold"/>
              <a:ea typeface="Proxima Nova Semibold"/>
              <a:cs typeface="Proxima Nova Semibold"/>
              <a:sym typeface="Proxima Nova Semibold"/>
            </a:endParaRPr>
          </a:p>
          <a:p>
            <a:pPr marL="457200" marR="0" lvl="0" indent="-342900" algn="l" rtl="0">
              <a:lnSpc>
                <a:spcPct val="100000"/>
              </a:lnSpc>
              <a:spcBef>
                <a:spcPts val="1500"/>
              </a:spcBef>
              <a:spcAft>
                <a:spcPts val="0"/>
              </a:spcAft>
              <a:buClr>
                <a:srgbClr val="434343"/>
              </a:buClr>
              <a:buSzPts val="1800"/>
              <a:buFont typeface="Proxima Nova Semibold"/>
              <a:buChar char="•"/>
            </a:pPr>
            <a:r>
              <a:rPr lang="en-US" sz="1800" b="0" i="0" u="none" strike="noStrike" cap="none">
                <a:solidFill>
                  <a:srgbClr val="434343"/>
                </a:solidFill>
                <a:latin typeface="Proxima Nova Semibold"/>
                <a:ea typeface="Proxima Nova Semibold"/>
                <a:cs typeface="Proxima Nova Semibold"/>
                <a:sym typeface="Proxima Nova Semibold"/>
              </a:rPr>
              <a:t>Morgan has turned the science of supplements and chocolate into a supremely delicious artform. His attention to detail means every single Fx Chocolate is crafted with care and unwavering commitment.</a:t>
            </a:r>
            <a:endParaRPr sz="1800" b="0" i="0" u="none" strike="noStrike" cap="none">
              <a:solidFill>
                <a:srgbClr val="434343"/>
              </a:solidFill>
              <a:latin typeface="Proxima Nova Semibold"/>
              <a:ea typeface="Proxima Nova Semibold"/>
              <a:cs typeface="Proxima Nova Semibold"/>
              <a:sym typeface="Proxima Nova Semibold"/>
            </a:endParaRPr>
          </a:p>
        </p:txBody>
      </p:sp>
      <p:pic>
        <p:nvPicPr>
          <p:cNvPr id="144" name="Google Shape;144;p10"/>
          <p:cNvPicPr preferRelativeResize="0"/>
          <p:nvPr/>
        </p:nvPicPr>
        <p:blipFill rotWithShape="1">
          <a:blip r:embed="rId4">
            <a:alphaModFix/>
          </a:blip>
          <a:srcRect/>
          <a:stretch/>
        </p:blipFill>
        <p:spPr>
          <a:xfrm>
            <a:off x="2249829" y="1747295"/>
            <a:ext cx="1905000" cy="1905000"/>
          </a:xfrm>
          <a:prstGeom prst="rect">
            <a:avLst/>
          </a:prstGeom>
          <a:noFill/>
          <a:ln>
            <a:noFill/>
          </a:ln>
        </p:spPr>
      </p:pic>
      <p:pic>
        <p:nvPicPr>
          <p:cNvPr id="145" name="Google Shape;145;p10"/>
          <p:cNvPicPr preferRelativeResize="0"/>
          <p:nvPr/>
        </p:nvPicPr>
        <p:blipFill rotWithShape="1">
          <a:blip r:embed="rId5">
            <a:alphaModFix/>
          </a:blip>
          <a:srcRect/>
          <a:stretch/>
        </p:blipFill>
        <p:spPr>
          <a:xfrm>
            <a:off x="2249829" y="4129148"/>
            <a:ext cx="1905000" cy="1905000"/>
          </a:xfrm>
          <a:prstGeom prst="ellipse">
            <a:avLst/>
          </a:prstGeom>
          <a:noFill/>
          <a:ln>
            <a:noFill/>
          </a:ln>
        </p:spPr>
      </p:pic>
      <p:sp>
        <p:nvSpPr>
          <p:cNvPr id="146" name="Google Shape;146;p10"/>
          <p:cNvSpPr txBox="1"/>
          <p:nvPr/>
        </p:nvSpPr>
        <p:spPr>
          <a:xfrm>
            <a:off x="4154825" y="4386326"/>
            <a:ext cx="5914800" cy="20982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1500"/>
              </a:spcBef>
              <a:spcAft>
                <a:spcPts val="0"/>
              </a:spcAft>
              <a:buClr>
                <a:srgbClr val="434343"/>
              </a:buClr>
              <a:buSzPts val="1800"/>
              <a:buFont typeface="Proxima Nova Semibold"/>
              <a:buChar char="•"/>
            </a:pPr>
            <a:r>
              <a:rPr lang="en-US" sz="1800" b="0" i="0" u="none" strike="noStrike" cap="none">
                <a:solidFill>
                  <a:srgbClr val="434343"/>
                </a:solidFill>
                <a:latin typeface="Proxima Nova Semibold"/>
                <a:ea typeface="Proxima Nova Semibold"/>
                <a:cs typeface="Proxima Nova Semibold"/>
                <a:sym typeface="Proxima Nova Semibold"/>
              </a:rPr>
              <a:t>Dr. David Brady (ND, DC, CCN, DACBN, IFMCP, FACN) has 28 years of experience as an integrative medicine practitioner, researcher and formulator</a:t>
            </a:r>
            <a:endParaRPr sz="1800" b="0" i="0" u="none" strike="noStrike" cap="none">
              <a:solidFill>
                <a:srgbClr val="434343"/>
              </a:solidFill>
              <a:latin typeface="Proxima Nova Semibold"/>
              <a:ea typeface="Proxima Nova Semibold"/>
              <a:cs typeface="Proxima Nova Semibold"/>
              <a:sym typeface="Proxima Nova Semibold"/>
            </a:endParaRPr>
          </a:p>
          <a:p>
            <a:pPr marL="457200" marR="0" lvl="0" indent="-342900" algn="l" rtl="0">
              <a:lnSpc>
                <a:spcPct val="100000"/>
              </a:lnSpc>
              <a:spcBef>
                <a:spcPts val="1500"/>
              </a:spcBef>
              <a:spcAft>
                <a:spcPts val="0"/>
              </a:spcAft>
              <a:buClr>
                <a:srgbClr val="434343"/>
              </a:buClr>
              <a:buSzPts val="1800"/>
              <a:buFont typeface="Proxima Nova Semibold"/>
              <a:buChar char="•"/>
            </a:pPr>
            <a:r>
              <a:rPr lang="en-US" sz="1800" b="0" i="0" u="none" strike="noStrike" cap="none">
                <a:solidFill>
                  <a:srgbClr val="434343"/>
                </a:solidFill>
                <a:latin typeface="Proxima Nova Semibold"/>
                <a:ea typeface="Proxima Nova Semibold"/>
                <a:cs typeface="Proxima Nova Semibold"/>
                <a:sym typeface="Proxima Nova Semibold"/>
              </a:rPr>
              <a:t>He and his team of scientists ensure Fx is backed by research every bit as good as our chocolate.</a:t>
            </a:r>
            <a:endParaRPr sz="1800" b="0" i="0" u="none" strike="noStrike" cap="none">
              <a:solidFill>
                <a:srgbClr val="434343"/>
              </a:solidFill>
              <a:latin typeface="Proxima Nova Semibold"/>
              <a:ea typeface="Proxima Nova Semibold"/>
              <a:cs typeface="Proxima Nova Semibold"/>
              <a:sym typeface="Proxima Nova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9425" y="1507575"/>
            <a:ext cx="4473425" cy="4473424"/>
          </a:xfrm>
          <a:prstGeom prst="rect">
            <a:avLst/>
          </a:prstGeom>
          <a:noFill/>
          <a:ln>
            <a:noFill/>
          </a:ln>
        </p:spPr>
      </p:pic>
      <p:sp>
        <p:nvSpPr>
          <p:cNvPr id="152" name="Google Shape;152;p11"/>
          <p:cNvSpPr txBox="1">
            <a:spLocks noGrp="1"/>
          </p:cNvSpPr>
          <p:nvPr>
            <p:ph type="title" idx="4294967295"/>
          </p:nvPr>
        </p:nvSpPr>
        <p:spPr>
          <a:xfrm>
            <a:off x="1327238" y="36946"/>
            <a:ext cx="100622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Chocolate is an Effective Delivery System</a:t>
            </a:r>
            <a:endParaRPr/>
          </a:p>
        </p:txBody>
      </p:sp>
      <p:pic>
        <p:nvPicPr>
          <p:cNvPr id="153" name="Google Shape;153;p11"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154" name="Google Shape;154;p11"/>
          <p:cNvSpPr txBox="1"/>
          <p:nvPr/>
        </p:nvSpPr>
        <p:spPr>
          <a:xfrm>
            <a:off x="4882850" y="1609925"/>
            <a:ext cx="6506700" cy="4776000"/>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Cacao contains more phenolic compounds than most foods. Flavonoids, including catechins, epicatechins and procyanidins carry significant antioxidant activity.</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The epicatechin content of cacao helps to upregulate nitric oxide production, leading to a vasodilation effect, increasing the body’s ability to uptake nutrients and herbs delivered.</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The high lipid content of the cocoa butter in chocolate can assist in protecting active ingredients from degradation.</a:t>
            </a:r>
            <a:endParaRPr sz="1800" b="0" i="0" u="none" strike="noStrike" cap="none">
              <a:solidFill>
                <a:srgbClr val="434343"/>
              </a:solidFill>
              <a:latin typeface="Proxima Nova"/>
              <a:ea typeface="Proxima Nova"/>
              <a:cs typeface="Proxima Nova"/>
              <a:sym typeface="Proxima Nova"/>
            </a:endParaRPr>
          </a:p>
          <a:p>
            <a:pPr marL="457200" marR="0" lvl="0" indent="-342900" algn="l" rtl="0">
              <a:lnSpc>
                <a:spcPct val="100000"/>
              </a:lnSpc>
              <a:spcBef>
                <a:spcPts val="1500"/>
              </a:spcBef>
              <a:spcAft>
                <a:spcPts val="0"/>
              </a:spcAft>
              <a:buClr>
                <a:srgbClr val="434343"/>
              </a:buClr>
              <a:buSzPts val="1800"/>
              <a:buFont typeface="Proxima Nova"/>
              <a:buChar char="•"/>
            </a:pPr>
            <a:r>
              <a:rPr lang="en-US" sz="1800" b="0" i="0" u="none" strike="noStrike" cap="none">
                <a:solidFill>
                  <a:srgbClr val="434343"/>
                </a:solidFill>
                <a:latin typeface="Proxima Nova"/>
                <a:ea typeface="Proxima Nova"/>
                <a:cs typeface="Proxima Nova"/>
                <a:sym typeface="Proxima Nova"/>
              </a:rPr>
              <a:t>As lipids are the building blocks of cell membranes, active ingredients can have higher affinity towards cellular absorption when delivered in a high lipid based chocolate.</a:t>
            </a:r>
            <a:endParaRPr sz="1800" b="0" i="0" u="none" strike="noStrike" cap="none">
              <a:solidFill>
                <a:srgbClr val="434343"/>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f047e863c8_4_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53801" y="3296333"/>
            <a:ext cx="2895923" cy="2895918"/>
          </a:xfrm>
          <a:prstGeom prst="rect">
            <a:avLst/>
          </a:prstGeom>
          <a:noFill/>
          <a:ln>
            <a:noFill/>
          </a:ln>
        </p:spPr>
      </p:pic>
      <p:sp>
        <p:nvSpPr>
          <p:cNvPr id="160" name="Google Shape;160;gf047e863c8_4_1"/>
          <p:cNvSpPr txBox="1">
            <a:spLocks noGrp="1"/>
          </p:cNvSpPr>
          <p:nvPr>
            <p:ph type="title" idx="4294967295"/>
          </p:nvPr>
        </p:nvSpPr>
        <p:spPr>
          <a:xfrm>
            <a:off x="1174838" y="36796"/>
            <a:ext cx="87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B2141"/>
              </a:buClr>
              <a:buSzPts val="3200"/>
              <a:buFont typeface="Century Gothic"/>
              <a:buNone/>
            </a:pPr>
            <a:r>
              <a:rPr lang="en-US"/>
              <a:t>Product Lineup </a:t>
            </a:r>
            <a:endParaRPr/>
          </a:p>
        </p:txBody>
      </p:sp>
      <p:pic>
        <p:nvPicPr>
          <p:cNvPr id="161" name="Google Shape;161;gf047e863c8_4_1" descr="https://lh3.googleusercontent.com/FkM8g8LjgEaY0MLAhv1nS6EeWEoJW2vjjZHExJSF0jvqioqA5l0CWizQ9_tE9NLw-S8LK4dp_anoUXA4jJWll44Wi6iDtUsi9OTTSHgLeVGg86O0AvkiKSeqLNlO2hX2D4n8Wew8IfU"/>
          <p:cNvPicPr preferRelativeResize="0"/>
          <p:nvPr/>
        </p:nvPicPr>
        <p:blipFill rotWithShape="1">
          <a:blip r:embed="rId4">
            <a:alphaModFix/>
          </a:blip>
          <a:srcRect/>
          <a:stretch/>
        </p:blipFill>
        <p:spPr>
          <a:xfrm>
            <a:off x="270450" y="218246"/>
            <a:ext cx="1056788" cy="1144263"/>
          </a:xfrm>
          <a:prstGeom prst="rect">
            <a:avLst/>
          </a:prstGeom>
          <a:noFill/>
          <a:ln>
            <a:noFill/>
          </a:ln>
        </p:spPr>
      </p:pic>
      <p:sp>
        <p:nvSpPr>
          <p:cNvPr id="162" name="Google Shape;162;gf047e863c8_4_1"/>
          <p:cNvSpPr txBox="1"/>
          <p:nvPr/>
        </p:nvSpPr>
        <p:spPr>
          <a:xfrm>
            <a:off x="798844" y="1423125"/>
            <a:ext cx="3000000" cy="434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500"/>
              </a:spcBef>
              <a:spcAft>
                <a:spcPts val="0"/>
              </a:spcAft>
              <a:buClr>
                <a:srgbClr val="000000"/>
              </a:buClr>
              <a:buSzPts val="1800"/>
              <a:buFont typeface="Arial"/>
              <a:buNone/>
            </a:pPr>
            <a:r>
              <a:rPr lang="en-US" sz="1800" b="1" i="0" u="none" strike="noStrike" cap="none">
                <a:solidFill>
                  <a:srgbClr val="434343"/>
                </a:solidFill>
                <a:latin typeface="Proxima Nova"/>
                <a:ea typeface="Proxima Nova"/>
                <a:cs typeface="Proxima Nova"/>
                <a:sym typeface="Proxima Nova"/>
              </a:rPr>
              <a:t>15-count box</a:t>
            </a:r>
            <a:endParaRPr sz="1800" b="1" i="0" u="none" strike="noStrike" cap="none">
              <a:solidFill>
                <a:srgbClr val="434343"/>
              </a:solidFill>
              <a:latin typeface="Proxima Nova"/>
              <a:ea typeface="Proxima Nova"/>
              <a:cs typeface="Proxima Nova"/>
              <a:sym typeface="Proxima Nova"/>
            </a:endParaRPr>
          </a:p>
        </p:txBody>
      </p:sp>
      <p:pic>
        <p:nvPicPr>
          <p:cNvPr id="163" name="Google Shape;163;gf047e863c8_4_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500" y="1643840"/>
            <a:ext cx="2884301" cy="2884311"/>
          </a:xfrm>
          <a:prstGeom prst="rect">
            <a:avLst/>
          </a:prstGeom>
          <a:noFill/>
          <a:ln>
            <a:noFill/>
          </a:ln>
        </p:spPr>
      </p:pic>
      <p:pic>
        <p:nvPicPr>
          <p:cNvPr id="164" name="Google Shape;164;gf047e863c8_4_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13280" y="1681193"/>
            <a:ext cx="2809595" cy="2809590"/>
          </a:xfrm>
          <a:prstGeom prst="rect">
            <a:avLst/>
          </a:prstGeom>
          <a:noFill/>
          <a:ln>
            <a:noFill/>
          </a:ln>
        </p:spPr>
      </p:pic>
      <p:pic>
        <p:nvPicPr>
          <p:cNvPr id="165" name="Google Shape;165;gf047e863c8_4_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766163" y="3465054"/>
            <a:ext cx="2797174" cy="2797184"/>
          </a:xfrm>
          <a:prstGeom prst="rect">
            <a:avLst/>
          </a:prstGeom>
          <a:noFill/>
          <a:ln>
            <a:noFill/>
          </a:ln>
        </p:spPr>
      </p:pic>
      <p:pic>
        <p:nvPicPr>
          <p:cNvPr id="166" name="Google Shape;166;gf047e863c8_4_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420187" y="3458847"/>
            <a:ext cx="2809600" cy="2809600"/>
          </a:xfrm>
          <a:prstGeom prst="rect">
            <a:avLst/>
          </a:prstGeom>
          <a:noFill/>
          <a:ln>
            <a:noFill/>
          </a:ln>
        </p:spPr>
      </p:pic>
      <p:pic>
        <p:nvPicPr>
          <p:cNvPr id="167" name="Google Shape;167;gf047e863c8_4_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6501" y="3421507"/>
            <a:ext cx="2884301" cy="2884280"/>
          </a:xfrm>
          <a:prstGeom prst="rect">
            <a:avLst/>
          </a:prstGeom>
          <a:noFill/>
          <a:ln>
            <a:noFill/>
          </a:ln>
        </p:spPr>
      </p:pic>
      <p:pic>
        <p:nvPicPr>
          <p:cNvPr id="168" name="Google Shape;168;gf047e863c8_4_1"/>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107275" y="2070249"/>
            <a:ext cx="2841651" cy="2296499"/>
          </a:xfrm>
          <a:prstGeom prst="rect">
            <a:avLst/>
          </a:prstGeom>
          <a:noFill/>
          <a:ln>
            <a:noFill/>
          </a:ln>
        </p:spPr>
      </p:pic>
      <p:pic>
        <p:nvPicPr>
          <p:cNvPr id="169" name="Google Shape;169;gf047e863c8_4_1"/>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665121" y="1497974"/>
            <a:ext cx="2895923" cy="2895918"/>
          </a:xfrm>
          <a:prstGeom prst="rect">
            <a:avLst/>
          </a:prstGeom>
          <a:noFill/>
          <a:ln>
            <a:noFill/>
          </a:ln>
        </p:spPr>
      </p:pic>
      <p:pic>
        <p:nvPicPr>
          <p:cNvPr id="170" name="Google Shape;170;gf047e863c8_4_1"/>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351265" y="3296333"/>
            <a:ext cx="2895923" cy="2895918"/>
          </a:xfrm>
          <a:prstGeom prst="rect">
            <a:avLst/>
          </a:prstGeom>
          <a:noFill/>
          <a:ln>
            <a:noFill/>
          </a:ln>
        </p:spPr>
      </p:pic>
      <p:pic>
        <p:nvPicPr>
          <p:cNvPr id="171" name="Google Shape;171;gf047e863c8_4_1"/>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5156337" y="3296333"/>
            <a:ext cx="2895923" cy="2895918"/>
          </a:xfrm>
          <a:prstGeom prst="rect">
            <a:avLst/>
          </a:prstGeom>
          <a:noFill/>
          <a:ln>
            <a:noFill/>
          </a:ln>
        </p:spPr>
      </p:pic>
      <p:sp>
        <p:nvSpPr>
          <p:cNvPr id="172" name="Google Shape;172;gf047e863c8_4_1"/>
          <p:cNvSpPr txBox="1"/>
          <p:nvPr/>
        </p:nvSpPr>
        <p:spPr>
          <a:xfrm>
            <a:off x="5677261" y="1423125"/>
            <a:ext cx="5701500" cy="875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500"/>
              </a:spcBef>
              <a:spcAft>
                <a:spcPts val="0"/>
              </a:spcAft>
              <a:buClr>
                <a:srgbClr val="000000"/>
              </a:buClr>
              <a:buSzPts val="1800"/>
              <a:buFont typeface="Arial"/>
              <a:buNone/>
            </a:pPr>
            <a:r>
              <a:rPr lang="en-US" sz="1800" b="1" i="0" u="none" strike="noStrike" cap="none">
                <a:solidFill>
                  <a:srgbClr val="434343"/>
                </a:solidFill>
                <a:latin typeface="Proxima Nova"/>
                <a:ea typeface="Proxima Nova"/>
                <a:cs typeface="Proxima Nova"/>
                <a:sym typeface="Proxima Nova"/>
              </a:rPr>
              <a:t>30-count box </a:t>
            </a:r>
            <a:r>
              <a:rPr lang="en-US" sz="1400" b="0" i="0" u="none" strike="noStrike" cap="none">
                <a:solidFill>
                  <a:srgbClr val="434343"/>
                </a:solidFill>
                <a:latin typeface="Proxima Nova Semibold"/>
                <a:ea typeface="Proxima Nova Semibold"/>
                <a:cs typeface="Proxima Nova Semibold"/>
                <a:sym typeface="Proxima Nova Semibold"/>
              </a:rPr>
              <a:t>(</a:t>
            </a:r>
            <a:r>
              <a:rPr lang="en-US" sz="1400" b="0" i="1" u="none" strike="noStrike" cap="none">
                <a:solidFill>
                  <a:srgbClr val="434343"/>
                </a:solidFill>
                <a:latin typeface="Proxima Nova Semibold"/>
                <a:ea typeface="Proxima Nova Semibold"/>
                <a:cs typeface="Proxima Nova Semibold"/>
                <a:sym typeface="Proxima Nova Semibold"/>
              </a:rPr>
              <a:t>converts to POS display for 1-count sales units)</a:t>
            </a:r>
            <a:endParaRPr sz="1400" b="0" i="1" u="none" strike="noStrike" cap="none">
              <a:solidFill>
                <a:srgbClr val="434343"/>
              </a:solidFill>
              <a:latin typeface="Proxima Nova Semibold"/>
              <a:ea typeface="Proxima Nova Semibold"/>
              <a:cs typeface="Proxima Nova Semibold"/>
              <a:sym typeface="Proxima Nova Semibold"/>
            </a:endParaRPr>
          </a:p>
          <a:p>
            <a:pPr marL="0" marR="0" lvl="0" indent="0" algn="l" rtl="0">
              <a:lnSpc>
                <a:spcPct val="90000"/>
              </a:lnSpc>
              <a:spcBef>
                <a:spcPts val="1500"/>
              </a:spcBef>
              <a:spcAft>
                <a:spcPts val="0"/>
              </a:spcAft>
              <a:buClr>
                <a:srgbClr val="000000"/>
              </a:buClr>
              <a:buSzPts val="1800"/>
              <a:buFont typeface="Arial"/>
              <a:buNone/>
            </a:pPr>
            <a:endParaRPr sz="1800" b="1" i="0" u="none" strike="noStrike" cap="none">
              <a:solidFill>
                <a:srgbClr val="434343"/>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1992</Words>
  <Application>Microsoft Macintosh PowerPoint</Application>
  <PresentationFormat>Widescreen</PresentationFormat>
  <Paragraphs>219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Proxima Nova</vt:lpstr>
      <vt:lpstr>Calibri</vt:lpstr>
      <vt:lpstr>Arial</vt:lpstr>
      <vt:lpstr>Proxima Nova Semibold</vt:lpstr>
      <vt:lpstr>Century Gothic</vt:lpstr>
      <vt:lpstr>Montserrat SemiBold</vt:lpstr>
      <vt:lpstr>1_Office Theme</vt:lpstr>
      <vt:lpstr>PowerPoint Presentation</vt:lpstr>
      <vt:lpstr>PowerPoint Presentation</vt:lpstr>
      <vt:lpstr>Our Vision and History</vt:lpstr>
      <vt:lpstr>Our Mission</vt:lpstr>
      <vt:lpstr>Fx Chocolate: A New Idea Done Right. </vt:lpstr>
      <vt:lpstr>Why FX Chocolate?</vt:lpstr>
      <vt:lpstr>Artisanal Chocolate with Functional Benefits - Our Key Product Developers</vt:lpstr>
      <vt:lpstr>Chocolate is an Effective Delivery System</vt:lpstr>
      <vt:lpstr>Product Lineup </vt:lpstr>
      <vt:lpstr>Benefits of Allulose</vt:lpstr>
      <vt:lpstr>The Range – Focus</vt:lpstr>
      <vt:lpstr>The Range – Sunshine</vt:lpstr>
      <vt:lpstr>The Range – Dream</vt:lpstr>
      <vt:lpstr>The Range – Exhale</vt:lpstr>
      <vt:lpstr>The Range – Defend</vt:lpstr>
      <vt:lpstr>cGMP Quality Control</vt:lpstr>
      <vt:lpstr>Transparency / Clean Formulation </vt:lpstr>
      <vt:lpstr>Let FX Boost Sales and Delight Patients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Neal A Mercado</cp:lastModifiedBy>
  <cp:revision>3</cp:revision>
  <dcterms:created xsi:type="dcterms:W3CDTF">2020-09-03T10:48:25Z</dcterms:created>
  <dcterms:modified xsi:type="dcterms:W3CDTF">2022-02-17T14:45:08Z</dcterms:modified>
</cp:coreProperties>
</file>