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Montserrat SemiBold"/>
      <p:regular r:id="rId40"/>
      <p:bold r:id="rId41"/>
      <p:italic r:id="rId42"/>
      <p:boldItalic r:id="rId43"/>
    </p:embeddedFont>
    <p:embeddedFont>
      <p:font typeface="Roboto"/>
      <p:regular r:id="rId44"/>
      <p:bold r:id="rId45"/>
      <p:italic r:id="rId46"/>
      <p:boldItalic r:id="rId47"/>
    </p:embeddedFont>
    <p:embeddedFont>
      <p:font typeface="Franklin Gothic"/>
      <p:bold r:id="rId48"/>
    </p:embeddedFont>
    <p:embeddedFont>
      <p:font typeface="Montserrat"/>
      <p:regular r:id="rId49"/>
      <p:bold r:id="rId50"/>
      <p:italic r:id="rId51"/>
      <p:boldItalic r:id="rId52"/>
    </p:embeddedFont>
    <p:embeddedFont>
      <p:font typeface="Lato"/>
      <p:regular r:id="rId53"/>
      <p:bold r:id="rId54"/>
      <p:italic r:id="rId55"/>
      <p:boldItalic r:id="rId56"/>
    </p:embeddedFont>
    <p:embeddedFont>
      <p:font typeface="Montserrat Medium"/>
      <p:regular r:id="rId57"/>
      <p:bold r:id="rId58"/>
      <p:italic r:id="rId59"/>
      <p:boldItalic r:id="rId60"/>
    </p:embeddedFont>
    <p:embeddedFont>
      <p:font typeface="Montserrat Light"/>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5" roundtripDataSignature="AMtx7mgQocLA3PtAYWmjf/BobfurasV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523C9B-85A3-40CA-A035-DE1F30E54E4A}">
  <a:tblStyle styleId="{73523C9B-85A3-40CA-A035-DE1F30E54E4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SemiBold-regular.fntdata"/><Relationship Id="rId42" Type="http://schemas.openxmlformats.org/officeDocument/2006/relationships/font" Target="fonts/MontserratSemiBold-italic.fntdata"/><Relationship Id="rId41" Type="http://schemas.openxmlformats.org/officeDocument/2006/relationships/font" Target="fonts/MontserratSemiBold-bold.fntdata"/><Relationship Id="rId44" Type="http://schemas.openxmlformats.org/officeDocument/2006/relationships/font" Target="fonts/Roboto-regular.fntdata"/><Relationship Id="rId43" Type="http://schemas.openxmlformats.org/officeDocument/2006/relationships/font" Target="fonts/MontserratSemiBold-boldItalic.fntdata"/><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FranklinGothic-bold.fntdata"/><Relationship Id="rId47" Type="http://schemas.openxmlformats.org/officeDocument/2006/relationships/font" Target="fonts/Roboto-boldItalic.fntdata"/><Relationship Id="rId49"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Light-bold.fntdata"/><Relationship Id="rId61" Type="http://schemas.openxmlformats.org/officeDocument/2006/relationships/font" Target="fonts/MontserratLight-regular.fntdata"/><Relationship Id="rId20" Type="http://schemas.openxmlformats.org/officeDocument/2006/relationships/slide" Target="slides/slide15.xml"/><Relationship Id="rId64" Type="http://schemas.openxmlformats.org/officeDocument/2006/relationships/font" Target="fonts/MontserratLight-boldItalic.fntdata"/><Relationship Id="rId63" Type="http://schemas.openxmlformats.org/officeDocument/2006/relationships/font" Target="fonts/MontserratLight-italic.fntdata"/><Relationship Id="rId22" Type="http://schemas.openxmlformats.org/officeDocument/2006/relationships/slide" Target="slides/slide17.xml"/><Relationship Id="rId21" Type="http://schemas.openxmlformats.org/officeDocument/2006/relationships/slide" Target="slides/slide16.xml"/><Relationship Id="rId65"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MontserratMedium-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italic.fntdata"/><Relationship Id="rId50" Type="http://schemas.openxmlformats.org/officeDocument/2006/relationships/font" Target="fonts/Montserrat-bold.fntdata"/><Relationship Id="rId53" Type="http://schemas.openxmlformats.org/officeDocument/2006/relationships/font" Target="fonts/Lato-regular.fntdata"/><Relationship Id="rId52" Type="http://schemas.openxmlformats.org/officeDocument/2006/relationships/font" Target="fonts/Montserrat-boldItalic.fntdata"/><Relationship Id="rId11" Type="http://schemas.openxmlformats.org/officeDocument/2006/relationships/slide" Target="slides/slide6.xml"/><Relationship Id="rId55" Type="http://schemas.openxmlformats.org/officeDocument/2006/relationships/font" Target="fonts/Lato-italic.fntdata"/><Relationship Id="rId10" Type="http://schemas.openxmlformats.org/officeDocument/2006/relationships/slide" Target="slides/slide5.xml"/><Relationship Id="rId54" Type="http://schemas.openxmlformats.org/officeDocument/2006/relationships/font" Target="fonts/Lato-bold.fntdata"/><Relationship Id="rId13" Type="http://schemas.openxmlformats.org/officeDocument/2006/relationships/slide" Target="slides/slide8.xml"/><Relationship Id="rId57" Type="http://schemas.openxmlformats.org/officeDocument/2006/relationships/font" Target="fonts/MontserratMedium-regular.fntdata"/><Relationship Id="rId12" Type="http://schemas.openxmlformats.org/officeDocument/2006/relationships/slide" Target="slides/slide7.xml"/><Relationship Id="rId56" Type="http://schemas.openxmlformats.org/officeDocument/2006/relationships/font" Target="fonts/Lato-boldItalic.fntdata"/><Relationship Id="rId15" Type="http://schemas.openxmlformats.org/officeDocument/2006/relationships/slide" Target="slides/slide10.xml"/><Relationship Id="rId59" Type="http://schemas.openxmlformats.org/officeDocument/2006/relationships/font" Target="fonts/MontserratMedium-italic.fntdata"/><Relationship Id="rId14" Type="http://schemas.openxmlformats.org/officeDocument/2006/relationships/slide" Target="slides/slide9.xml"/><Relationship Id="rId58" Type="http://schemas.openxmlformats.org/officeDocument/2006/relationships/font" Target="fonts/MontserratMedium-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 name="Google Shape;25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52" name="Google Shape;25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000"/>
              <a:buNone/>
            </a:pPr>
            <a:fld id="{00000000-1234-1234-1234-123412341234}" type="slidenum">
              <a:rPr b="0" i="0" lang="en-US" sz="1000" u="none" cap="none" strike="noStrike">
                <a:solidFill>
                  <a:srgbClr val="000000"/>
                </a:solidFill>
                <a:latin typeface="Arial"/>
                <a:ea typeface="Arial"/>
                <a:cs typeface="Arial"/>
                <a:sym typeface="Arial"/>
              </a:rPr>
              <a:t>‹#›</a:t>
            </a:fld>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5:notes"/>
          <p:cNvSpPr txBox="1"/>
          <p:nvPr>
            <p:ph idx="1" type="body"/>
          </p:nvPr>
        </p:nvSpPr>
        <p:spPr>
          <a:xfrm>
            <a:off x="680385" y="4715832"/>
            <a:ext cx="5438459" cy="4466649"/>
          </a:xfrm>
          <a:prstGeom prst="rect">
            <a:avLst/>
          </a:prstGeom>
          <a:noFill/>
          <a:ln>
            <a:noFill/>
          </a:ln>
        </p:spPr>
        <p:txBody>
          <a:bodyPr anchorCtr="0" anchor="t" bIns="92775" lIns="92775" spcFirstLastPara="1" rIns="92775" wrap="square" tIns="92775">
            <a:noAutofit/>
          </a:bodyPr>
          <a:lstStyle/>
          <a:p>
            <a:pPr indent="0" lvl="0" marL="0" rtl="0" algn="l">
              <a:lnSpc>
                <a:spcPct val="100000"/>
              </a:lnSpc>
              <a:spcBef>
                <a:spcPts val="360"/>
              </a:spcBef>
              <a:spcAft>
                <a:spcPts val="0"/>
              </a:spcAft>
              <a:buSzPts val="1400"/>
              <a:buNone/>
            </a:pPr>
            <a:r>
              <a:t/>
            </a:r>
            <a:endParaRPr/>
          </a:p>
        </p:txBody>
      </p:sp>
      <p:sp>
        <p:nvSpPr>
          <p:cNvPr id="348" name="Google Shape;348;p25: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60" name="Google Shape;36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99" name="Google Shape;39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41" name="Google Shape;44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ed18dec2c6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ed18dec2c6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3" name="Google Shape;483;ged18dec2c6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fba819fbc3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fba819fbc3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gfba819fbc3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fba819fbc3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fba819fbc3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gfba819fbc3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fba819fbc3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fba819fbc3_0_3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2" name="Google Shape;582;gfba819fbc3_0_3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fba819fbc3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fba819fbc3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7" name="Google Shape;597;gfba819fbc3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ed18dec2c6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ed18dec2c6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ed18dec2c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ed18dec2c6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32" name="Google Shape;132;p3:notes"/>
          <p:cNvSpPr txBox="1"/>
          <p:nvPr/>
        </p:nvSpPr>
        <p:spPr>
          <a:xfrm>
            <a:off x="3887788" y="8689975"/>
            <a:ext cx="2970212" cy="454025"/>
          </a:xfrm>
          <a:prstGeom prst="rect">
            <a:avLst/>
          </a:prstGeom>
          <a:noFill/>
          <a:ln>
            <a:noFill/>
          </a:ln>
        </p:spPr>
        <p:txBody>
          <a:bodyPr anchorCtr="0" anchor="b" bIns="47400" lIns="94800" spcFirstLastPara="1" rIns="94800" wrap="square" tIns="474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
        <p:nvSpPr>
          <p:cNvPr id="133" name="Google Shape;133;p3:notes"/>
          <p:cNvSpPr/>
          <p:nvPr>
            <p:ph idx="2" type="sldImg"/>
          </p:nvPr>
        </p:nvSpPr>
        <p:spPr>
          <a:xfrm>
            <a:off x="381000" y="685800"/>
            <a:ext cx="6097588" cy="3430588"/>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4" name="Google Shape;134;p3:notes"/>
          <p:cNvSpPr txBox="1"/>
          <p:nvPr>
            <p:ph idx="1" type="body"/>
          </p:nvPr>
        </p:nvSpPr>
        <p:spPr>
          <a:xfrm>
            <a:off x="914400" y="4343400"/>
            <a:ext cx="5029200" cy="4114800"/>
          </a:xfrm>
          <a:prstGeom prst="rect">
            <a:avLst/>
          </a:prstGeom>
          <a:noFill/>
          <a:ln>
            <a:noFill/>
          </a:ln>
        </p:spPr>
        <p:txBody>
          <a:bodyPr anchorCtr="0" anchor="t" bIns="47400" lIns="94800" spcFirstLastPara="1" rIns="94800" wrap="square" tIns="4740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45" name="Google Shape;145;p4:notes"/>
          <p:cNvSpPr txBox="1"/>
          <p:nvPr/>
        </p:nvSpPr>
        <p:spPr>
          <a:xfrm>
            <a:off x="3887788" y="8689975"/>
            <a:ext cx="2970212" cy="454025"/>
          </a:xfrm>
          <a:prstGeom prst="rect">
            <a:avLst/>
          </a:prstGeom>
          <a:noFill/>
          <a:ln>
            <a:noFill/>
          </a:ln>
        </p:spPr>
        <p:txBody>
          <a:bodyPr anchorCtr="0" anchor="b" bIns="47400" lIns="94800" spcFirstLastPara="1" rIns="94800" wrap="square" tIns="474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
        <p:nvSpPr>
          <p:cNvPr id="146" name="Google Shape;146;p4:notes"/>
          <p:cNvSpPr/>
          <p:nvPr>
            <p:ph idx="2" type="sldImg"/>
          </p:nvPr>
        </p:nvSpPr>
        <p:spPr>
          <a:xfrm>
            <a:off x="381000" y="685800"/>
            <a:ext cx="6097588" cy="3430588"/>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p4:notes"/>
          <p:cNvSpPr txBox="1"/>
          <p:nvPr>
            <p:ph idx="1" type="body"/>
          </p:nvPr>
        </p:nvSpPr>
        <p:spPr>
          <a:xfrm>
            <a:off x="914400" y="4343400"/>
            <a:ext cx="5029200" cy="4114800"/>
          </a:xfrm>
          <a:prstGeom prst="rect">
            <a:avLst/>
          </a:prstGeom>
          <a:noFill/>
          <a:ln>
            <a:noFill/>
          </a:ln>
        </p:spPr>
        <p:txBody>
          <a:bodyPr anchorCtr="0" anchor="t" bIns="47400" lIns="94800" spcFirstLastPara="1" rIns="94800" wrap="square" tIns="4740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9" name="Google Shape;15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00"/>
              </a:spcBef>
              <a:spcAft>
                <a:spcPts val="0"/>
              </a:spcAft>
              <a:buClr>
                <a:schemeClr val="accent1"/>
              </a:buClr>
              <a:buSzPts val="1400"/>
              <a:buNone/>
            </a:pPr>
            <a:r>
              <a:rPr b="1" lang="en-US" sz="1000"/>
              <a:t>Dapagliflozin: Primary Care Narrative</a:t>
            </a:r>
            <a:endParaRPr/>
          </a:p>
          <a:p>
            <a:pPr indent="-228600" lvl="0" marL="457200" rtl="0" algn="l">
              <a:lnSpc>
                <a:spcPct val="100000"/>
              </a:lnSpc>
              <a:spcBef>
                <a:spcPts val="300"/>
              </a:spcBef>
              <a:spcAft>
                <a:spcPts val="0"/>
              </a:spcAft>
              <a:buClr>
                <a:schemeClr val="accent1"/>
              </a:buClr>
              <a:buSzPts val="1400"/>
              <a:buNone/>
            </a:pPr>
            <a:r>
              <a:rPr lang="en-US" sz="1000">
                <a:solidFill>
                  <a:srgbClr val="000000"/>
                </a:solidFill>
              </a:rPr>
              <a:t>GLOBAL MEDICAL APPROVED DECK VEEVA ID: ML-1026-ALL-0101 </a:t>
            </a:r>
            <a:endParaRPr/>
          </a:p>
          <a:p>
            <a:pPr indent="-228600" lvl="0" marL="457200" rtl="0" algn="l">
              <a:lnSpc>
                <a:spcPct val="100000"/>
              </a:lnSpc>
              <a:spcBef>
                <a:spcPts val="300"/>
              </a:spcBef>
              <a:spcAft>
                <a:spcPts val="0"/>
              </a:spcAft>
              <a:buClr>
                <a:schemeClr val="accent1"/>
              </a:buClr>
              <a:buSzPts val="1400"/>
              <a:buNone/>
            </a:pPr>
            <a:r>
              <a:rPr b="1" lang="en-US" sz="1000">
                <a:solidFill>
                  <a:srgbClr val="000000"/>
                </a:solidFill>
              </a:rPr>
              <a:t>Slide 14</a:t>
            </a:r>
            <a:endParaRPr/>
          </a:p>
          <a:p>
            <a:pPr indent="-228600" lvl="0" marL="457200" rtl="0" algn="l">
              <a:lnSpc>
                <a:spcPct val="100000"/>
              </a:lnSpc>
              <a:spcBef>
                <a:spcPts val="300"/>
              </a:spcBef>
              <a:spcAft>
                <a:spcPts val="0"/>
              </a:spcAft>
              <a:buClr>
                <a:schemeClr val="accent1"/>
              </a:buClr>
              <a:buSzPts val="1400"/>
              <a:buNone/>
            </a:pPr>
            <a:r>
              <a:t/>
            </a:r>
            <a:endParaRPr sz="1000">
              <a:solidFill>
                <a:srgbClr val="000000"/>
              </a:solidFill>
            </a:endParaRPr>
          </a:p>
          <a:p>
            <a:pPr indent="-228600" lvl="0" marL="457200" rtl="0" algn="l">
              <a:lnSpc>
                <a:spcPct val="100000"/>
              </a:lnSpc>
              <a:spcBef>
                <a:spcPts val="0"/>
              </a:spcBef>
              <a:spcAft>
                <a:spcPts val="0"/>
              </a:spcAft>
              <a:buSzPts val="1400"/>
              <a:buNone/>
            </a:pPr>
            <a:r>
              <a:t/>
            </a:r>
            <a:endParaRPr b="1"/>
          </a:p>
        </p:txBody>
      </p:sp>
      <p:sp>
        <p:nvSpPr>
          <p:cNvPr id="160" name="Google Shape;16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3" name="Google Shape;22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i="1" lang="en-US"/>
              <a:t>Present slide</a:t>
            </a:r>
            <a:endParaRPr/>
          </a:p>
          <a:p>
            <a:pPr indent="-228600" lvl="0" marL="457200" rtl="0" algn="l">
              <a:lnSpc>
                <a:spcPct val="100000"/>
              </a:lnSpc>
              <a:spcBef>
                <a:spcPts val="0"/>
              </a:spcBef>
              <a:spcAft>
                <a:spcPts val="0"/>
              </a:spcAft>
              <a:buSzPts val="1400"/>
              <a:buNone/>
            </a:pPr>
            <a:r>
              <a:rPr b="1" lang="en-US"/>
              <a:t>References:</a:t>
            </a:r>
            <a:endParaRPr b="1" i="1"/>
          </a:p>
          <a:p>
            <a:pPr indent="-228600" lvl="0" marL="228600" rtl="0" algn="l">
              <a:lnSpc>
                <a:spcPct val="100000"/>
              </a:lnSpc>
              <a:spcBef>
                <a:spcPts val="0"/>
              </a:spcBef>
              <a:spcAft>
                <a:spcPts val="0"/>
              </a:spcAft>
              <a:buSzPts val="1400"/>
              <a:buFont typeface="Arial"/>
              <a:buAutoNum type="arabicPeriod"/>
            </a:pPr>
            <a:r>
              <a:rPr lang="en-US"/>
              <a:t>Heerspink HJL. Dapagliflozin in patients with chronic kidney disease [presentation]. Presented at: European Society of Cardiology Congress – The Digital Experience; August 29 - September 1, 2020.</a:t>
            </a:r>
            <a:endParaRPr/>
          </a:p>
          <a:p>
            <a:pPr indent="-228600" lvl="0" marL="228600" rtl="0" algn="l">
              <a:lnSpc>
                <a:spcPct val="100000"/>
              </a:lnSpc>
              <a:spcBef>
                <a:spcPts val="0"/>
              </a:spcBef>
              <a:spcAft>
                <a:spcPts val="0"/>
              </a:spcAft>
              <a:buSzPts val="1400"/>
              <a:buFont typeface="Arial"/>
              <a:buAutoNum type="arabicPeriod"/>
            </a:pPr>
            <a:r>
              <a:rPr lang="en-US">
                <a:solidFill>
                  <a:srgbClr val="000000"/>
                </a:solidFill>
              </a:rPr>
              <a:t>Wiviott SD, Raz I, Bonaca MP, et al, for the DECLARE-TIMI 58 Investigators.  Dapagliflozin and cardiovascular outcomes in type 2 diabetes. </a:t>
            </a:r>
            <a:r>
              <a:rPr i="1" lang="en-US">
                <a:solidFill>
                  <a:srgbClr val="000000"/>
                </a:solidFill>
              </a:rPr>
              <a:t>N Engl J Med</a:t>
            </a:r>
            <a:r>
              <a:rPr lang="en-US">
                <a:solidFill>
                  <a:srgbClr val="000000"/>
                </a:solidFill>
              </a:rPr>
              <a:t>. 2019;347-357.</a:t>
            </a:r>
            <a:endParaRPr/>
          </a:p>
          <a:p>
            <a:pPr indent="-228600" lvl="0" marL="228600" rtl="0" algn="l">
              <a:lnSpc>
                <a:spcPct val="100000"/>
              </a:lnSpc>
              <a:spcBef>
                <a:spcPts val="0"/>
              </a:spcBef>
              <a:spcAft>
                <a:spcPts val="0"/>
              </a:spcAft>
              <a:buSzPts val="1400"/>
              <a:buFont typeface="Arial"/>
              <a:buAutoNum type="arabicPeriod"/>
            </a:pPr>
            <a:r>
              <a:rPr lang="en-US"/>
              <a:t>McMurray JJV, Solomon SD, Inzucchi SE, et al, for the DAPA-HF Committees and Investigators. Dapagliflozin in patients with heart failure and reduced ejection fraction. </a:t>
            </a:r>
            <a:r>
              <a:rPr i="1" lang="en-US"/>
              <a:t>N Engl J Med</a:t>
            </a:r>
            <a:r>
              <a:rPr lang="en-US"/>
              <a:t>. 2019; 381:1995-2008.</a:t>
            </a:r>
            <a:endParaRPr/>
          </a:p>
          <a:p>
            <a:pPr indent="-228600" lvl="0" marL="457200" rtl="0" algn="l">
              <a:lnSpc>
                <a:spcPct val="100000"/>
              </a:lnSpc>
              <a:spcBef>
                <a:spcPts val="0"/>
              </a:spcBef>
              <a:spcAft>
                <a:spcPts val="0"/>
              </a:spcAft>
              <a:buSzPts val="1400"/>
              <a:buNone/>
            </a:pPr>
            <a:r>
              <a:t/>
            </a:r>
            <a:endParaRPr b="1" i="1"/>
          </a:p>
        </p:txBody>
      </p:sp>
      <p:sp>
        <p:nvSpPr>
          <p:cNvPr id="224" name="Google Shape;22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000"/>
              <a:buNone/>
            </a:pPr>
            <a:fld id="{00000000-1234-1234-1234-123412341234}" type="slidenum">
              <a:rPr b="0" i="0" lang="en-US" sz="1000" u="none" cap="none" strike="noStrike">
                <a:solidFill>
                  <a:srgbClr val="000000"/>
                </a:solidFill>
                <a:latin typeface="Arial"/>
                <a:ea typeface="Arial"/>
                <a:cs typeface="Arial"/>
                <a:sym typeface="Arial"/>
              </a:rPr>
              <a:t>‹#›</a:t>
            </a:fld>
            <a:endParaRPr b="0" i="0" sz="10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gfba819fbc3_0_8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3" name="Shape 53"/>
        <p:cNvGrpSpPr/>
        <p:nvPr/>
      </p:nvGrpSpPr>
      <p:grpSpPr>
        <a:xfrm>
          <a:off x="0" y="0"/>
          <a:ext cx="0" cy="0"/>
          <a:chOff x="0" y="0"/>
          <a:chExt cx="0" cy="0"/>
        </a:xfrm>
      </p:grpSpPr>
      <p:sp>
        <p:nvSpPr>
          <p:cNvPr id="54" name="Google Shape;54;gfba819fbc3_0_128"/>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a:bodyPr>
          <a:lstStyle>
            <a:lvl1pPr lvl="0" marR="0" algn="ctr">
              <a:lnSpc>
                <a:spcPct val="100000"/>
              </a:lnSpc>
              <a:spcBef>
                <a:spcPts val="0"/>
              </a:spcBef>
              <a:spcAft>
                <a:spcPts val="0"/>
              </a:spcAft>
              <a:buClr>
                <a:srgbClr val="008799"/>
              </a:buClr>
              <a:buSzPts val="3200"/>
              <a:buFont typeface="Verdana"/>
              <a:buNone/>
              <a:defRPr b="1" i="0" sz="3200" u="none" cap="none" strike="noStrike">
                <a:solidFill>
                  <a:srgbClr val="008799"/>
                </a:solidFill>
                <a:latin typeface="Verdana"/>
                <a:ea typeface="Verdana"/>
                <a:cs typeface="Verdana"/>
                <a:sym typeface="Verdana"/>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p:txBody>
      </p:sp>
      <p:sp>
        <p:nvSpPr>
          <p:cNvPr id="55" name="Google Shape;55;gfba819fbc3_0_12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rmAutofit/>
          </a:bodyPr>
          <a:lstStyle>
            <a:lvl1pPr indent="-381000" lvl="0" marL="457200" marR="0" algn="l">
              <a:lnSpc>
                <a:spcPct val="115000"/>
              </a:lnSpc>
              <a:spcBef>
                <a:spcPts val="480"/>
              </a:spcBef>
              <a:spcAft>
                <a:spcPts val="0"/>
              </a:spcAft>
              <a:buClr>
                <a:schemeClr val="accent2"/>
              </a:buClr>
              <a:buSzPts val="2400"/>
              <a:buFont typeface="Arial"/>
              <a:buChar char="•"/>
              <a:defRPr b="1" i="0" sz="2400">
                <a:solidFill>
                  <a:srgbClr val="595959"/>
                </a:solidFill>
                <a:latin typeface="Verdana"/>
                <a:ea typeface="Verdana"/>
                <a:cs typeface="Verdana"/>
                <a:sym typeface="Verdana"/>
              </a:defRPr>
            </a:lvl1pPr>
            <a:lvl2pPr indent="-364045" lvl="1" marL="914400" marR="0" algn="l">
              <a:lnSpc>
                <a:spcPct val="115000"/>
              </a:lnSpc>
              <a:spcBef>
                <a:spcPts val="1600"/>
              </a:spcBef>
              <a:spcAft>
                <a:spcPts val="0"/>
              </a:spcAft>
              <a:buClr>
                <a:schemeClr val="accent2"/>
              </a:buClr>
              <a:buSzPts val="2133"/>
              <a:buFont typeface="Arial"/>
              <a:buChar char="•"/>
              <a:defRPr b="0" i="0" sz="2133" u="none" cap="none" strike="noStrike">
                <a:solidFill>
                  <a:srgbClr val="595959"/>
                </a:solidFill>
                <a:latin typeface="Verdana"/>
                <a:ea typeface="Verdana"/>
                <a:cs typeface="Verdana"/>
                <a:sym typeface="Verdana"/>
              </a:defRPr>
            </a:lvl2pPr>
            <a:lvl3pPr indent="-347154" lvl="2" marL="1371600" marR="0" algn="l">
              <a:lnSpc>
                <a:spcPct val="115000"/>
              </a:lnSpc>
              <a:spcBef>
                <a:spcPts val="1600"/>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3pPr>
            <a:lvl4pPr indent="-347154" lvl="3" marL="1828800" marR="0" algn="l">
              <a:lnSpc>
                <a:spcPct val="115000"/>
              </a:lnSpc>
              <a:spcBef>
                <a:spcPts val="1600"/>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4pPr>
            <a:lvl5pPr indent="-347154" lvl="4" marL="2286000" marR="0" algn="l">
              <a:lnSpc>
                <a:spcPct val="115000"/>
              </a:lnSpc>
              <a:spcBef>
                <a:spcPts val="1600"/>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56" name="Google Shape;56;gfba819fbc3_0_128"/>
          <p:cNvSpPr txBox="1"/>
          <p:nvPr>
            <p:ph idx="2" type="body"/>
          </p:nvPr>
        </p:nvSpPr>
        <p:spPr>
          <a:xfrm>
            <a:off x="0" y="6496173"/>
            <a:ext cx="5448000" cy="336900"/>
          </a:xfrm>
          <a:prstGeom prst="rect">
            <a:avLst/>
          </a:prstGeom>
          <a:noFill/>
          <a:ln>
            <a:noFill/>
          </a:ln>
        </p:spPr>
        <p:txBody>
          <a:bodyPr anchorCtr="0" anchor="b" bIns="45700" lIns="91425" spcFirstLastPara="1" rIns="91425" wrap="square" tIns="45700">
            <a:normAutofit/>
          </a:bodyPr>
          <a:lstStyle>
            <a:lvl1pPr indent="-228600" lvl="0" marL="457200" marR="0" algn="l">
              <a:lnSpc>
                <a:spcPct val="115000"/>
              </a:lnSpc>
              <a:spcBef>
                <a:spcPts val="0"/>
              </a:spcBef>
              <a:spcAft>
                <a:spcPts val="0"/>
              </a:spcAft>
              <a:buClr>
                <a:srgbClr val="D00040"/>
              </a:buClr>
              <a:buSzPts val="800"/>
              <a:buFont typeface="Arial"/>
              <a:buNone/>
              <a:defRPr b="1" i="0" sz="800">
                <a:solidFill>
                  <a:srgbClr val="595959"/>
                </a:solidFill>
                <a:latin typeface="Verdana"/>
                <a:ea typeface="Verdana"/>
                <a:cs typeface="Verdana"/>
                <a:sym typeface="Verdana"/>
              </a:defRPr>
            </a:lvl1pPr>
            <a:lvl2pPr indent="-228600" lvl="1" marL="914400" marR="0" algn="l">
              <a:lnSpc>
                <a:spcPct val="115000"/>
              </a:lnSpc>
              <a:spcBef>
                <a:spcPts val="1600"/>
              </a:spcBef>
              <a:spcAft>
                <a:spcPts val="0"/>
              </a:spcAft>
              <a:buClr>
                <a:srgbClr val="D00040"/>
              </a:buClr>
              <a:buSzPts val="2133"/>
              <a:buFont typeface="Arial"/>
              <a:buNone/>
              <a:defRPr b="0" i="0" sz="2133" u="none" cap="none" strike="noStrike">
                <a:solidFill>
                  <a:srgbClr val="595959"/>
                </a:solidFill>
                <a:latin typeface="Verdana"/>
                <a:ea typeface="Verdana"/>
                <a:cs typeface="Verdana"/>
                <a:sym typeface="Verdana"/>
              </a:defRPr>
            </a:lvl2pPr>
            <a:lvl3pPr indent="-228600" lvl="2" marL="13716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3pPr>
            <a:lvl4pPr indent="-228600" lvl="3" marL="18288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4pPr>
            <a:lvl5pPr indent="-228600" lvl="4" marL="22860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57" name="Google Shape;57;gfba819fbc3_0_128"/>
          <p:cNvSpPr txBox="1"/>
          <p:nvPr>
            <p:ph idx="3" type="body"/>
          </p:nvPr>
        </p:nvSpPr>
        <p:spPr>
          <a:xfrm>
            <a:off x="580453" y="6139870"/>
            <a:ext cx="5448000" cy="336900"/>
          </a:xfrm>
          <a:prstGeom prst="rect">
            <a:avLst/>
          </a:prstGeom>
          <a:noFill/>
          <a:ln>
            <a:noFill/>
          </a:ln>
        </p:spPr>
        <p:txBody>
          <a:bodyPr anchorCtr="0" anchor="b" bIns="45700" lIns="91425" spcFirstLastPara="1" rIns="91425" wrap="square" tIns="45700">
            <a:normAutofit/>
          </a:bodyPr>
          <a:lstStyle>
            <a:lvl1pPr indent="-228600" lvl="0" marL="457200" marR="0" algn="l">
              <a:lnSpc>
                <a:spcPct val="115000"/>
              </a:lnSpc>
              <a:spcBef>
                <a:spcPts val="0"/>
              </a:spcBef>
              <a:spcAft>
                <a:spcPts val="0"/>
              </a:spcAft>
              <a:buClr>
                <a:srgbClr val="D00040"/>
              </a:buClr>
              <a:buSzPts val="800"/>
              <a:buFont typeface="Arial"/>
              <a:buNone/>
              <a:defRPr b="1" i="0" sz="800">
                <a:solidFill>
                  <a:srgbClr val="595959"/>
                </a:solidFill>
                <a:latin typeface="Verdana"/>
                <a:ea typeface="Verdana"/>
                <a:cs typeface="Verdana"/>
                <a:sym typeface="Verdana"/>
              </a:defRPr>
            </a:lvl1pPr>
            <a:lvl2pPr indent="-228600" lvl="1" marL="914400" marR="0" algn="l">
              <a:lnSpc>
                <a:spcPct val="115000"/>
              </a:lnSpc>
              <a:spcBef>
                <a:spcPts val="1600"/>
              </a:spcBef>
              <a:spcAft>
                <a:spcPts val="0"/>
              </a:spcAft>
              <a:buClr>
                <a:srgbClr val="D00040"/>
              </a:buClr>
              <a:buSzPts val="2133"/>
              <a:buFont typeface="Arial"/>
              <a:buNone/>
              <a:defRPr b="0" i="0" sz="2133" u="none" cap="none" strike="noStrike">
                <a:solidFill>
                  <a:srgbClr val="595959"/>
                </a:solidFill>
                <a:latin typeface="Verdana"/>
                <a:ea typeface="Verdana"/>
                <a:cs typeface="Verdana"/>
                <a:sym typeface="Verdana"/>
              </a:defRPr>
            </a:lvl2pPr>
            <a:lvl3pPr indent="-228600" lvl="2" marL="13716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3pPr>
            <a:lvl4pPr indent="-228600" lvl="3" marL="18288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4pPr>
            <a:lvl5pPr indent="-228600" lvl="4" marL="22860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gfba819fbc3_0_5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0" name="Google Shape;60;gfba819fbc3_0_5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61" name="Google Shape;61;gfba819fbc3_0_5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gfba819fbc3_0_45"/>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64" name="Google Shape;64;gfba819fbc3_0_45"/>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65" name="Google Shape;65;gfba819fbc3_0_4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gfba819fbc3_0_49"/>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68" name="Google Shape;68;gfba819fbc3_0_4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gfba819fbc3_0_5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71" name="Google Shape;71;gfba819fbc3_0_56"/>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72" name="Google Shape;72;gfba819fbc3_0_56"/>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73" name="Google Shape;73;gfba819fbc3_0_5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gfba819fbc3_0_6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76" name="Google Shape;76;gfba819fbc3_0_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gfba819fbc3_0_64"/>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79" name="Google Shape;79;gfba819fbc3_0_64"/>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80" name="Google Shape;80;gfba819fbc3_0_6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gfba819fbc3_0_68"/>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83" name="Google Shape;83;gfba819fbc3_0_6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gfba819fbc3_0_71"/>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fba819fbc3_0_71"/>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87" name="Google Shape;87;gfba819fbc3_0_71"/>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8" name="Google Shape;88;gfba819fbc3_0_71"/>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89" name="Google Shape;89;gfba819fbc3_0_7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gfba819fbc3_0_77"/>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92" name="Google Shape;92;gfba819fbc3_0_7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ur Titel">
  <p:cSld name="1_Nur Titel">
    <p:spTree>
      <p:nvGrpSpPr>
        <p:cNvPr id="15" name="Shape 15"/>
        <p:cNvGrpSpPr/>
        <p:nvPr/>
      </p:nvGrpSpPr>
      <p:grpSpPr>
        <a:xfrm>
          <a:off x="0" y="0"/>
          <a:ext cx="0" cy="0"/>
          <a:chOff x="0" y="0"/>
          <a:chExt cx="0" cy="0"/>
        </a:xfrm>
      </p:grpSpPr>
      <p:sp>
        <p:nvSpPr>
          <p:cNvPr id="16" name="Google Shape;16;gfba819fbc3_0_86"/>
          <p:cNvSpPr txBox="1"/>
          <p:nvPr>
            <p:ph type="title"/>
          </p:nvPr>
        </p:nvSpPr>
        <p:spPr>
          <a:xfrm>
            <a:off x="431800" y="238540"/>
            <a:ext cx="11329500" cy="616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fba819fbc3_0_86"/>
          <p:cNvSpPr txBox="1"/>
          <p:nvPr>
            <p:ph idx="1" type="body"/>
          </p:nvPr>
        </p:nvSpPr>
        <p:spPr>
          <a:xfrm>
            <a:off x="431800" y="854994"/>
            <a:ext cx="11328300" cy="336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2800"/>
              <a:buNone/>
              <a:defRPr sz="2000"/>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8" name="Google Shape;18;gfba819fbc3_0_8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9" name="Google Shape;19;gfba819fbc3_0_8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0" name="Google Shape;20;gfba819fbc3_0_8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gfba819fbc3_0_80"/>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95" name="Google Shape;95;gfba819fbc3_0_80"/>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96" name="Google Shape;96;gfba819fbc3_0_8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97" name="Shape 97"/>
        <p:cNvGrpSpPr/>
        <p:nvPr/>
      </p:nvGrpSpPr>
      <p:grpSpPr>
        <a:xfrm>
          <a:off x="0" y="0"/>
          <a:ext cx="0" cy="0"/>
          <a:chOff x="0" y="0"/>
          <a:chExt cx="0" cy="0"/>
        </a:xfrm>
      </p:grpSpPr>
      <p:sp>
        <p:nvSpPr>
          <p:cNvPr id="98" name="Google Shape;98;gfba819fbc3_0_110"/>
          <p:cNvSpPr txBox="1"/>
          <p:nvPr>
            <p:ph idx="1" type="body"/>
          </p:nvPr>
        </p:nvSpPr>
        <p:spPr>
          <a:xfrm>
            <a:off x="5423926" y="2180862"/>
            <a:ext cx="4512600" cy="3037500"/>
          </a:xfrm>
          <a:prstGeom prst="rect">
            <a:avLst/>
          </a:prstGeom>
          <a:noFill/>
          <a:ln>
            <a:noFill/>
          </a:ln>
        </p:spPr>
        <p:txBody>
          <a:bodyPr anchorCtr="0" anchor="t" bIns="45700" lIns="91425" spcFirstLastPara="1" rIns="91425" wrap="square" tIns="45700">
            <a:normAutofit/>
          </a:bodyPr>
          <a:lstStyle>
            <a:lvl1pPr indent="-228600" lvl="0" marL="457200" marR="0" algn="l">
              <a:lnSpc>
                <a:spcPct val="138488"/>
              </a:lnSpc>
              <a:spcBef>
                <a:spcPts val="416"/>
              </a:spcBef>
              <a:spcAft>
                <a:spcPts val="0"/>
              </a:spcAft>
              <a:buClr>
                <a:srgbClr val="D00040"/>
              </a:buClr>
              <a:buSzPts val="1733"/>
              <a:buFont typeface="Arial"/>
              <a:buNone/>
              <a:defRPr b="0" i="0" sz="1733" u="none" cap="none" strike="noStrike">
                <a:solidFill>
                  <a:schemeClr val="dk1"/>
                </a:solidFill>
                <a:latin typeface="Calibri"/>
                <a:ea typeface="Calibri"/>
                <a:cs typeface="Calibri"/>
                <a:sym typeface="Calibri"/>
              </a:defRPr>
            </a:lvl1pPr>
            <a:lvl2pPr indent="-228600" lvl="1" marL="914400" marR="0" algn="l">
              <a:lnSpc>
                <a:spcPct val="115000"/>
              </a:lnSpc>
              <a:spcBef>
                <a:spcPts val="1600"/>
              </a:spcBef>
              <a:spcAft>
                <a:spcPts val="0"/>
              </a:spcAft>
              <a:buClr>
                <a:srgbClr val="D00040"/>
              </a:buClr>
              <a:buSzPts val="2133"/>
              <a:buFont typeface="Arial"/>
              <a:buNone/>
              <a:defRPr b="0" i="0" sz="2133" u="none" cap="none" strike="noStrike">
                <a:solidFill>
                  <a:srgbClr val="595959"/>
                </a:solidFill>
                <a:latin typeface="Verdana"/>
                <a:ea typeface="Verdana"/>
                <a:cs typeface="Verdana"/>
                <a:sym typeface="Verdana"/>
              </a:defRPr>
            </a:lvl2pPr>
            <a:lvl3pPr indent="-228600" lvl="2" marL="13716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3pPr>
            <a:lvl4pPr indent="-228600" lvl="3" marL="18288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4pPr>
            <a:lvl5pPr indent="-228600" lvl="4" marL="22860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99" name="Google Shape;99;gfba819fbc3_0_110"/>
          <p:cNvSpPr txBox="1"/>
          <p:nvPr>
            <p:ph idx="2" type="body"/>
          </p:nvPr>
        </p:nvSpPr>
        <p:spPr>
          <a:xfrm>
            <a:off x="5423927" y="1796819"/>
            <a:ext cx="4512600" cy="384000"/>
          </a:xfrm>
          <a:prstGeom prst="rect">
            <a:avLst/>
          </a:prstGeom>
          <a:noFill/>
          <a:ln>
            <a:noFill/>
          </a:ln>
        </p:spPr>
        <p:txBody>
          <a:bodyPr anchorCtr="0" anchor="t" bIns="45700" lIns="91425" spcFirstLastPara="1" rIns="91425" wrap="square" tIns="45700">
            <a:normAutofit/>
          </a:bodyPr>
          <a:lstStyle>
            <a:lvl1pPr indent="-228600" lvl="0" marL="457200" marR="0" algn="l">
              <a:lnSpc>
                <a:spcPct val="128548"/>
              </a:lnSpc>
              <a:spcBef>
                <a:spcPts val="416"/>
              </a:spcBef>
              <a:spcAft>
                <a:spcPts val="0"/>
              </a:spcAft>
              <a:buClr>
                <a:srgbClr val="D00040"/>
              </a:buClr>
              <a:buSzPts val="1867"/>
              <a:buFont typeface="Arial"/>
              <a:buNone/>
              <a:defRPr b="1" i="0" sz="1867" u="none" cap="none" strike="noStrike">
                <a:solidFill>
                  <a:schemeClr val="dk1"/>
                </a:solidFill>
                <a:latin typeface="Calibri"/>
                <a:ea typeface="Calibri"/>
                <a:cs typeface="Calibri"/>
                <a:sym typeface="Calibri"/>
              </a:defRPr>
            </a:lvl1pPr>
            <a:lvl2pPr indent="-228600" lvl="1" marL="914400" marR="0" algn="l">
              <a:lnSpc>
                <a:spcPct val="115000"/>
              </a:lnSpc>
              <a:spcBef>
                <a:spcPts val="1600"/>
              </a:spcBef>
              <a:spcAft>
                <a:spcPts val="0"/>
              </a:spcAft>
              <a:buClr>
                <a:srgbClr val="D00040"/>
              </a:buClr>
              <a:buSzPts val="2133"/>
              <a:buFont typeface="Arial"/>
              <a:buNone/>
              <a:defRPr b="0" i="0" sz="2133" u="none" cap="none" strike="noStrike">
                <a:solidFill>
                  <a:srgbClr val="595959"/>
                </a:solidFill>
                <a:latin typeface="Verdana"/>
                <a:ea typeface="Verdana"/>
                <a:cs typeface="Verdana"/>
                <a:sym typeface="Verdana"/>
              </a:defRPr>
            </a:lvl2pPr>
            <a:lvl3pPr indent="-228600" lvl="2" marL="13716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3pPr>
            <a:lvl4pPr indent="-228600" lvl="3" marL="18288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4pPr>
            <a:lvl5pPr indent="-228600" lvl="4" marL="22860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100" name="Google Shape;100;gfba819fbc3_0_110"/>
          <p:cNvSpPr/>
          <p:nvPr>
            <p:ph idx="3" type="pic"/>
          </p:nvPr>
        </p:nvSpPr>
        <p:spPr>
          <a:xfrm>
            <a:off x="9328" y="1796819"/>
            <a:ext cx="5126700" cy="3420600"/>
          </a:xfrm>
          <a:prstGeom prst="rect">
            <a:avLst/>
          </a:prstGeom>
          <a:noFill/>
          <a:ln>
            <a:noFill/>
          </a:ln>
        </p:spPr>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showMasterSp="0">
  <p:cSld name="空白">
    <p:spTree>
      <p:nvGrpSpPr>
        <p:cNvPr id="21" name="Shape 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2" name="Shape 22"/>
        <p:cNvGrpSpPr/>
        <p:nvPr/>
      </p:nvGrpSpPr>
      <p:grpSpPr>
        <a:xfrm>
          <a:off x="0" y="0"/>
          <a:ext cx="0" cy="0"/>
          <a:chOff x="0" y="0"/>
          <a:chExt cx="0" cy="0"/>
        </a:xfrm>
      </p:grpSpPr>
      <p:sp>
        <p:nvSpPr>
          <p:cNvPr id="23" name="Google Shape;23;gfba819fbc3_0_9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fba819fbc3_0_93"/>
          <p:cNvSpPr txBox="1"/>
          <p:nvPr>
            <p:ph idx="1" type="body"/>
          </p:nvPr>
        </p:nvSpPr>
        <p:spPr>
          <a:xfrm>
            <a:off x="457200" y="5851602"/>
            <a:ext cx="9855300" cy="10059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225"/>
              </a:spcBef>
              <a:spcAft>
                <a:spcPts val="0"/>
              </a:spcAft>
              <a:buSzPts val="2800"/>
              <a:buNone/>
              <a:defRPr sz="750"/>
            </a:lvl1pPr>
            <a:lvl2pPr indent="-228600" lvl="1" marL="914400" algn="l">
              <a:lnSpc>
                <a:spcPct val="90000"/>
              </a:lnSpc>
              <a:spcBef>
                <a:spcPts val="500"/>
              </a:spcBef>
              <a:spcAft>
                <a:spcPts val="0"/>
              </a:spcAft>
              <a:buSzPts val="2400"/>
              <a:buNone/>
              <a:defRPr/>
            </a:lvl2pPr>
            <a:lvl3pPr indent="-228600" lvl="2" marL="1371600" algn="l">
              <a:lnSpc>
                <a:spcPct val="90000"/>
              </a:lnSpc>
              <a:spcBef>
                <a:spcPts val="500"/>
              </a:spcBef>
              <a:spcAft>
                <a:spcPts val="0"/>
              </a:spcAft>
              <a:buSzPts val="2000"/>
              <a:buNone/>
              <a:defRPr/>
            </a:lvl3pPr>
            <a:lvl4pPr indent="-228600" lvl="3" marL="1828800" algn="l">
              <a:lnSpc>
                <a:spcPct val="90000"/>
              </a:lnSpc>
              <a:spcBef>
                <a:spcPts val="500"/>
              </a:spcBef>
              <a:spcAft>
                <a:spcPts val="0"/>
              </a:spcAft>
              <a:buSzPts val="1800"/>
              <a:buNone/>
              <a:defRPr/>
            </a:lvl4pPr>
            <a:lvl5pPr indent="-228600" lvl="4" marL="2286000" algn="l">
              <a:lnSpc>
                <a:spcPct val="90000"/>
              </a:lnSpc>
              <a:spcBef>
                <a:spcPts val="500"/>
              </a:spcBef>
              <a:spcAft>
                <a:spcPts val="0"/>
              </a:spcAft>
              <a:buSzPts val="18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5" name="Google Shape;25;gfba819fbc3_0_93"/>
          <p:cNvSpPr txBox="1"/>
          <p:nvPr>
            <p:ph idx="2" type="body"/>
          </p:nvPr>
        </p:nvSpPr>
        <p:spPr>
          <a:xfrm>
            <a:off x="457200" y="1261872"/>
            <a:ext cx="11277600" cy="45720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6" name="Google Shape;26;gfba819fbc3_0_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7" name="Google Shape;27;gfba819fbc3_0_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8" name="Google Shape;28;gfba819fbc3_0_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Content" showMasterSp="0">
  <p:cSld name="A. Content">
    <p:spTree>
      <p:nvGrpSpPr>
        <p:cNvPr id="29" name="Shape 29"/>
        <p:cNvGrpSpPr/>
        <p:nvPr/>
      </p:nvGrpSpPr>
      <p:grpSpPr>
        <a:xfrm>
          <a:off x="0" y="0"/>
          <a:ext cx="0" cy="0"/>
          <a:chOff x="0" y="0"/>
          <a:chExt cx="0" cy="0"/>
        </a:xfrm>
      </p:grpSpPr>
      <p:sp>
        <p:nvSpPr>
          <p:cNvPr id="30" name="Google Shape;30;gfba819fbc3_0_1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fba819fbc3_0_100"/>
          <p:cNvSpPr txBox="1"/>
          <p:nvPr>
            <p:ph idx="1" type="body"/>
          </p:nvPr>
        </p:nvSpPr>
        <p:spPr>
          <a:xfrm>
            <a:off x="648000" y="1944000"/>
            <a:ext cx="10896000" cy="4269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2" name="Google Shape;32;gfba819fbc3_0_100"/>
          <p:cNvSpPr txBox="1"/>
          <p:nvPr>
            <p:ph idx="2" type="body"/>
          </p:nvPr>
        </p:nvSpPr>
        <p:spPr>
          <a:xfrm>
            <a:off x="647999" y="6210000"/>
            <a:ext cx="10896300" cy="3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2800"/>
              <a:buNone/>
              <a:defRPr i="1" sz="800">
                <a:solidFill>
                  <a:schemeClr val="lt2"/>
                </a:solidFil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3" name="Google Shape;33;gfba819fbc3_0_1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4" name="Google Shape;34;gfba819fbc3_0_1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5" name="Google Shape;35;gfba819fbc3_0_1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for figures and tables">
  <p:cSld name="Title only for figures and tables">
    <p:spTree>
      <p:nvGrpSpPr>
        <p:cNvPr id="36" name="Shape 36"/>
        <p:cNvGrpSpPr/>
        <p:nvPr/>
      </p:nvGrpSpPr>
      <p:grpSpPr>
        <a:xfrm>
          <a:off x="0" y="0"/>
          <a:ext cx="0" cy="0"/>
          <a:chOff x="0" y="0"/>
          <a:chExt cx="0" cy="0"/>
        </a:xfrm>
      </p:grpSpPr>
      <p:sp>
        <p:nvSpPr>
          <p:cNvPr id="37" name="Google Shape;37;gfba819fbc3_0_107"/>
          <p:cNvSpPr txBox="1"/>
          <p:nvPr>
            <p:ph type="title"/>
          </p:nvPr>
        </p:nvSpPr>
        <p:spPr>
          <a:xfrm>
            <a:off x="414000" y="273598"/>
            <a:ext cx="11221200" cy="5112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4400"/>
              <a:buNone/>
              <a:defRPr b="1" sz="280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gfba819fbc3_0_107"/>
          <p:cNvSpPr txBox="1"/>
          <p:nvPr>
            <p:ph idx="1" type="body"/>
          </p:nvPr>
        </p:nvSpPr>
        <p:spPr>
          <a:xfrm>
            <a:off x="0" y="6659261"/>
            <a:ext cx="11856600" cy="19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2800"/>
              <a:buNone/>
              <a:defRPr sz="1000"/>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p:cSld name="1_Titre et contenu">
    <p:spTree>
      <p:nvGrpSpPr>
        <p:cNvPr id="39" name="Shape 39"/>
        <p:cNvGrpSpPr/>
        <p:nvPr/>
      </p:nvGrpSpPr>
      <p:grpSpPr>
        <a:xfrm>
          <a:off x="0" y="0"/>
          <a:ext cx="0" cy="0"/>
          <a:chOff x="0" y="0"/>
          <a:chExt cx="0" cy="0"/>
        </a:xfrm>
      </p:grpSpPr>
      <p:sp>
        <p:nvSpPr>
          <p:cNvPr id="40" name="Google Shape;40;gfba819fbc3_0_114"/>
          <p:cNvSpPr txBox="1"/>
          <p:nvPr>
            <p:ph idx="1" type="body"/>
          </p:nvPr>
        </p:nvSpPr>
        <p:spPr>
          <a:xfrm>
            <a:off x="432827" y="452670"/>
            <a:ext cx="4703100" cy="960000"/>
          </a:xfrm>
          <a:prstGeom prst="rect">
            <a:avLst/>
          </a:prstGeom>
          <a:noFill/>
          <a:ln>
            <a:noFill/>
          </a:ln>
        </p:spPr>
        <p:txBody>
          <a:bodyPr anchorCtr="0" anchor="t" bIns="45700" lIns="91425" spcFirstLastPara="1" rIns="91425" wrap="square" tIns="45700">
            <a:normAutofit/>
          </a:bodyPr>
          <a:lstStyle>
            <a:lvl1pPr indent="-228600" lvl="0" marL="457200" marR="0" algn="l">
              <a:lnSpc>
                <a:spcPct val="96135"/>
              </a:lnSpc>
              <a:spcBef>
                <a:spcPts val="0"/>
              </a:spcBef>
              <a:spcAft>
                <a:spcPts val="0"/>
              </a:spcAft>
              <a:buClr>
                <a:srgbClr val="D00040"/>
              </a:buClr>
              <a:buSzPts val="3467"/>
              <a:buFont typeface="Arial"/>
              <a:buNone/>
              <a:defRPr b="0" i="0" sz="3466">
                <a:solidFill>
                  <a:schemeClr val="dk1"/>
                </a:solidFill>
                <a:latin typeface="Calibri"/>
                <a:ea typeface="Calibri"/>
                <a:cs typeface="Calibri"/>
                <a:sym typeface="Calibri"/>
              </a:defRPr>
            </a:lvl1pPr>
            <a:lvl2pPr indent="-228600" lvl="1" marL="914400" marR="0" algn="l">
              <a:lnSpc>
                <a:spcPct val="115000"/>
              </a:lnSpc>
              <a:spcBef>
                <a:spcPts val="1600"/>
              </a:spcBef>
              <a:spcAft>
                <a:spcPts val="0"/>
              </a:spcAft>
              <a:buClr>
                <a:srgbClr val="D00040"/>
              </a:buClr>
              <a:buSzPts val="2133"/>
              <a:buFont typeface="Arial"/>
              <a:buNone/>
              <a:defRPr b="0" i="0" sz="2133" u="none" cap="none" strike="noStrike">
                <a:solidFill>
                  <a:srgbClr val="595959"/>
                </a:solidFill>
                <a:latin typeface="Verdana"/>
                <a:ea typeface="Verdana"/>
                <a:cs typeface="Verdana"/>
                <a:sym typeface="Verdana"/>
              </a:defRPr>
            </a:lvl2pPr>
            <a:lvl3pPr indent="-228600" lvl="2" marL="13716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3pPr>
            <a:lvl4pPr indent="-228600" lvl="3" marL="18288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4pPr>
            <a:lvl5pPr indent="-228600" lvl="4" marL="22860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41" name="Google Shape;41;gfba819fbc3_0_114"/>
          <p:cNvSpPr txBox="1"/>
          <p:nvPr>
            <p:ph idx="2" type="body"/>
          </p:nvPr>
        </p:nvSpPr>
        <p:spPr>
          <a:xfrm>
            <a:off x="1199456" y="2660915"/>
            <a:ext cx="2976300" cy="3037500"/>
          </a:xfrm>
          <a:prstGeom prst="rect">
            <a:avLst/>
          </a:prstGeom>
          <a:noFill/>
          <a:ln>
            <a:noFill/>
          </a:ln>
        </p:spPr>
        <p:txBody>
          <a:bodyPr anchorCtr="0" anchor="t" bIns="45700" lIns="91425" spcFirstLastPara="1" rIns="91425" wrap="square" tIns="45700">
            <a:normAutofit/>
          </a:bodyPr>
          <a:lstStyle>
            <a:lvl1pPr indent="-228600" lvl="0" marL="457200" marR="0" algn="l">
              <a:lnSpc>
                <a:spcPct val="138488"/>
              </a:lnSpc>
              <a:spcBef>
                <a:spcPts val="416"/>
              </a:spcBef>
              <a:spcAft>
                <a:spcPts val="0"/>
              </a:spcAft>
              <a:buClr>
                <a:srgbClr val="D00040"/>
              </a:buClr>
              <a:buSzPts val="1733"/>
              <a:buFont typeface="Arial"/>
              <a:buNone/>
              <a:defRPr b="0" i="0" sz="1733">
                <a:solidFill>
                  <a:schemeClr val="dk1"/>
                </a:solidFill>
                <a:latin typeface="Calibri"/>
                <a:ea typeface="Calibri"/>
                <a:cs typeface="Calibri"/>
                <a:sym typeface="Calibri"/>
              </a:defRPr>
            </a:lvl1pPr>
            <a:lvl2pPr indent="-228600" lvl="1" marL="914400" marR="0" algn="l">
              <a:lnSpc>
                <a:spcPct val="115000"/>
              </a:lnSpc>
              <a:spcBef>
                <a:spcPts val="1600"/>
              </a:spcBef>
              <a:spcAft>
                <a:spcPts val="0"/>
              </a:spcAft>
              <a:buClr>
                <a:srgbClr val="D00040"/>
              </a:buClr>
              <a:buSzPts val="2133"/>
              <a:buFont typeface="Arial"/>
              <a:buNone/>
              <a:defRPr b="0" i="0" sz="2133" u="none" cap="none" strike="noStrike">
                <a:solidFill>
                  <a:srgbClr val="595959"/>
                </a:solidFill>
                <a:latin typeface="Verdana"/>
                <a:ea typeface="Verdana"/>
                <a:cs typeface="Verdana"/>
                <a:sym typeface="Verdana"/>
              </a:defRPr>
            </a:lvl2pPr>
            <a:lvl3pPr indent="-228600" lvl="2" marL="13716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3pPr>
            <a:lvl4pPr indent="-228600" lvl="3" marL="18288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4pPr>
            <a:lvl5pPr indent="-228600" lvl="4" marL="22860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42" name="Google Shape;42;gfba819fbc3_0_114"/>
          <p:cNvSpPr txBox="1"/>
          <p:nvPr>
            <p:ph idx="3" type="body"/>
          </p:nvPr>
        </p:nvSpPr>
        <p:spPr>
          <a:xfrm>
            <a:off x="1199456" y="2276876"/>
            <a:ext cx="2976300" cy="384000"/>
          </a:xfrm>
          <a:prstGeom prst="rect">
            <a:avLst/>
          </a:prstGeom>
          <a:noFill/>
          <a:ln>
            <a:noFill/>
          </a:ln>
        </p:spPr>
        <p:txBody>
          <a:bodyPr anchorCtr="0" anchor="t" bIns="45700" lIns="91425" spcFirstLastPara="1" rIns="91425" wrap="square" tIns="45700">
            <a:normAutofit/>
          </a:bodyPr>
          <a:lstStyle>
            <a:lvl1pPr indent="-228600" lvl="0" marL="457200" marR="0" algn="l">
              <a:lnSpc>
                <a:spcPct val="128548"/>
              </a:lnSpc>
              <a:spcBef>
                <a:spcPts val="416"/>
              </a:spcBef>
              <a:spcAft>
                <a:spcPts val="0"/>
              </a:spcAft>
              <a:buClr>
                <a:srgbClr val="D00040"/>
              </a:buClr>
              <a:buSzPts val="1867"/>
              <a:buFont typeface="Arial"/>
              <a:buNone/>
              <a:defRPr b="1" i="0" sz="1867">
                <a:solidFill>
                  <a:schemeClr val="dk1"/>
                </a:solidFill>
                <a:latin typeface="Calibri"/>
                <a:ea typeface="Calibri"/>
                <a:cs typeface="Calibri"/>
                <a:sym typeface="Calibri"/>
              </a:defRPr>
            </a:lvl1pPr>
            <a:lvl2pPr indent="-228600" lvl="1" marL="914400" marR="0" algn="l">
              <a:lnSpc>
                <a:spcPct val="115000"/>
              </a:lnSpc>
              <a:spcBef>
                <a:spcPts val="1600"/>
              </a:spcBef>
              <a:spcAft>
                <a:spcPts val="0"/>
              </a:spcAft>
              <a:buClr>
                <a:srgbClr val="D00040"/>
              </a:buClr>
              <a:buSzPts val="2133"/>
              <a:buFont typeface="Arial"/>
              <a:buNone/>
              <a:defRPr b="0" i="0" sz="2133" u="none" cap="none" strike="noStrike">
                <a:solidFill>
                  <a:srgbClr val="595959"/>
                </a:solidFill>
                <a:latin typeface="Verdana"/>
                <a:ea typeface="Verdana"/>
                <a:cs typeface="Verdana"/>
                <a:sym typeface="Verdana"/>
              </a:defRPr>
            </a:lvl2pPr>
            <a:lvl3pPr indent="-228600" lvl="2" marL="13716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3pPr>
            <a:lvl4pPr indent="-228600" lvl="3" marL="18288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4pPr>
            <a:lvl5pPr indent="-228600" lvl="4" marL="22860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43" name="Google Shape;43;gfba819fbc3_0_114"/>
          <p:cNvSpPr/>
          <p:nvPr>
            <p:ph idx="4" type="chart"/>
          </p:nvPr>
        </p:nvSpPr>
        <p:spPr>
          <a:xfrm>
            <a:off x="4463819" y="1508787"/>
            <a:ext cx="5600700" cy="4189800"/>
          </a:xfrm>
          <a:prstGeom prst="rect">
            <a:avLst/>
          </a:prstGeom>
          <a:noFill/>
          <a:ln>
            <a:noFill/>
          </a:ln>
        </p:spPr>
        <p:txBody>
          <a:bodyPr anchorCtr="0" anchor="t" bIns="45700" lIns="91425" spcFirstLastPara="1" rIns="91425" wrap="square" tIns="45700">
            <a:noAutofit/>
          </a:bodyPr>
          <a:lstStyle>
            <a:lvl1pPr lvl="0" marR="0" rtl="0" algn="l">
              <a:lnSpc>
                <a:spcPct val="115000"/>
              </a:lnSpc>
              <a:spcBef>
                <a:spcPts val="347"/>
              </a:spcBef>
              <a:spcAft>
                <a:spcPts val="0"/>
              </a:spcAft>
              <a:buClr>
                <a:srgbClr val="D00040"/>
              </a:buClr>
              <a:buSzPts val="1733"/>
              <a:buFont typeface="Arial"/>
              <a:buNone/>
              <a:defRPr b="0" i="0" sz="1733" u="none" cap="none" strike="noStrike">
                <a:solidFill>
                  <a:schemeClr val="dk1"/>
                </a:solidFill>
                <a:latin typeface="Calibri"/>
                <a:ea typeface="Calibri"/>
                <a:cs typeface="Calibri"/>
                <a:sym typeface="Calibri"/>
              </a:defRPr>
            </a:lvl1pPr>
            <a:lvl2pPr lvl="1" marR="0" rtl="0" algn="l">
              <a:lnSpc>
                <a:spcPct val="115000"/>
              </a:lnSpc>
              <a:spcBef>
                <a:spcPts val="427"/>
              </a:spcBef>
              <a:spcAft>
                <a:spcPts val="0"/>
              </a:spcAft>
              <a:buClr>
                <a:srgbClr val="D00040"/>
              </a:buClr>
              <a:buSzPts val="2133"/>
              <a:buFont typeface="Arial"/>
              <a:buChar char="•"/>
              <a:defRPr b="0" i="0" sz="2133" u="none" cap="none" strike="noStrike">
                <a:solidFill>
                  <a:srgbClr val="595959"/>
                </a:solidFill>
                <a:latin typeface="Verdana"/>
                <a:ea typeface="Verdana"/>
                <a:cs typeface="Verdana"/>
                <a:sym typeface="Verdana"/>
              </a:defRPr>
            </a:lvl2pPr>
            <a:lvl3pPr lvl="2" marR="0" rtl="0" algn="l">
              <a:lnSpc>
                <a:spcPct val="115000"/>
              </a:lnSpc>
              <a:spcBef>
                <a:spcPts val="373"/>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3pPr>
            <a:lvl4pPr lvl="3" marR="0" rtl="0" algn="l">
              <a:lnSpc>
                <a:spcPct val="115000"/>
              </a:lnSpc>
              <a:spcBef>
                <a:spcPts val="373"/>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4pPr>
            <a:lvl5pPr lvl="4" marR="0" rtl="0" algn="l">
              <a:lnSpc>
                <a:spcPct val="115000"/>
              </a:lnSpc>
              <a:spcBef>
                <a:spcPts val="373"/>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5pPr>
            <a:lvl6pPr lvl="5" marR="0" rtl="0" algn="l">
              <a:lnSpc>
                <a:spcPct val="115000"/>
              </a:lnSpc>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lvl="6" marR="0" rtl="0" algn="l">
              <a:lnSpc>
                <a:spcPct val="115000"/>
              </a:lnSpc>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lvl="7" marR="0" rtl="0" algn="l">
              <a:lnSpc>
                <a:spcPct val="115000"/>
              </a:lnSpc>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lvl="8" marR="0" rtl="0" algn="l">
              <a:lnSpc>
                <a:spcPct val="115000"/>
              </a:lnSpc>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type="obj">
  <p:cSld name="OBJECT">
    <p:spTree>
      <p:nvGrpSpPr>
        <p:cNvPr id="44" name="Shape 44"/>
        <p:cNvGrpSpPr/>
        <p:nvPr/>
      </p:nvGrpSpPr>
      <p:grpSpPr>
        <a:xfrm>
          <a:off x="0" y="0"/>
          <a:ext cx="0" cy="0"/>
          <a:chOff x="0" y="0"/>
          <a:chExt cx="0" cy="0"/>
        </a:xfrm>
      </p:grpSpPr>
      <p:sp>
        <p:nvSpPr>
          <p:cNvPr id="45" name="Google Shape;45;gfba819fbc3_0_119"/>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rmAutofit/>
          </a:bodyPr>
          <a:lstStyle>
            <a:lvl1pPr indent="-381000" lvl="0" marL="457200" marR="0" algn="l">
              <a:lnSpc>
                <a:spcPct val="115000"/>
              </a:lnSpc>
              <a:spcBef>
                <a:spcPts val="480"/>
              </a:spcBef>
              <a:spcAft>
                <a:spcPts val="0"/>
              </a:spcAft>
              <a:buClr>
                <a:srgbClr val="D00040"/>
              </a:buClr>
              <a:buSzPts val="2400"/>
              <a:buFont typeface="Arial"/>
              <a:buChar char="•"/>
              <a:defRPr b="1" i="0" sz="2400">
                <a:solidFill>
                  <a:srgbClr val="595959"/>
                </a:solidFill>
                <a:latin typeface="Verdana"/>
                <a:ea typeface="Verdana"/>
                <a:cs typeface="Verdana"/>
                <a:sym typeface="Verdana"/>
              </a:defRPr>
            </a:lvl1pPr>
            <a:lvl2pPr indent="-364045" lvl="1" marL="914400" marR="0" algn="l">
              <a:lnSpc>
                <a:spcPct val="115000"/>
              </a:lnSpc>
              <a:spcBef>
                <a:spcPts val="1600"/>
              </a:spcBef>
              <a:spcAft>
                <a:spcPts val="0"/>
              </a:spcAft>
              <a:buClr>
                <a:srgbClr val="D00040"/>
              </a:buClr>
              <a:buSzPts val="2133"/>
              <a:buFont typeface="Arial"/>
              <a:buChar char="•"/>
              <a:defRPr b="0" i="0" sz="2133" u="none" cap="none" strike="noStrike">
                <a:solidFill>
                  <a:srgbClr val="595959"/>
                </a:solidFill>
                <a:latin typeface="Verdana"/>
                <a:ea typeface="Verdana"/>
                <a:cs typeface="Verdana"/>
                <a:sym typeface="Verdana"/>
              </a:defRPr>
            </a:lvl2pPr>
            <a:lvl3pPr indent="-347154" lvl="2" marL="1371600" marR="0" algn="l">
              <a:lnSpc>
                <a:spcPct val="115000"/>
              </a:lnSpc>
              <a:spcBef>
                <a:spcPts val="1600"/>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3pPr>
            <a:lvl4pPr indent="-347154" lvl="3" marL="1828800" marR="0" algn="l">
              <a:lnSpc>
                <a:spcPct val="115000"/>
              </a:lnSpc>
              <a:spcBef>
                <a:spcPts val="1600"/>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4pPr>
            <a:lvl5pPr indent="-347154" lvl="4" marL="2286000" marR="0" algn="l">
              <a:lnSpc>
                <a:spcPct val="115000"/>
              </a:lnSpc>
              <a:spcBef>
                <a:spcPts val="1600"/>
              </a:spcBef>
              <a:spcAft>
                <a:spcPts val="0"/>
              </a:spcAft>
              <a:buClr>
                <a:srgbClr val="D00040"/>
              </a:buClr>
              <a:buSzPts val="1867"/>
              <a:buFont typeface="Arial"/>
              <a:buChar char="•"/>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
        <p:nvSpPr>
          <p:cNvPr id="46" name="Google Shape;46;gfba819fbc3_0_11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gfba819fbc3_0_11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gfba819fbc3_0_11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rm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9" name="Google Shape;49;gfba819fbc3_0_119"/>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a:bodyPr>
          <a:lstStyle>
            <a:lvl1pPr lvl="0" marR="0" algn="l">
              <a:lnSpc>
                <a:spcPct val="100000"/>
              </a:lnSpc>
              <a:spcBef>
                <a:spcPts val="0"/>
              </a:spcBef>
              <a:spcAft>
                <a:spcPts val="0"/>
              </a:spcAft>
              <a:buClr>
                <a:srgbClr val="008799"/>
              </a:buClr>
              <a:buSzPts val="3200"/>
              <a:buFont typeface="Verdana"/>
              <a:buNone/>
              <a:defRPr b="1" i="0" sz="3200" u="none" cap="none" strike="noStrike">
                <a:solidFill>
                  <a:srgbClr val="008799"/>
                </a:solidFill>
                <a:latin typeface="Verdana"/>
                <a:ea typeface="Verdana"/>
                <a:cs typeface="Verdana"/>
                <a:sym typeface="Verdana"/>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o subtitle">
  <p:cSld name="Title Only w/o subtitle">
    <p:spTree>
      <p:nvGrpSpPr>
        <p:cNvPr id="50" name="Shape 50"/>
        <p:cNvGrpSpPr/>
        <p:nvPr/>
      </p:nvGrpSpPr>
      <p:grpSpPr>
        <a:xfrm>
          <a:off x="0" y="0"/>
          <a:ext cx="0" cy="0"/>
          <a:chOff x="0" y="0"/>
          <a:chExt cx="0" cy="0"/>
        </a:xfrm>
      </p:grpSpPr>
      <p:sp>
        <p:nvSpPr>
          <p:cNvPr id="51" name="Google Shape;51;gfba819fbc3_0_125"/>
          <p:cNvSpPr txBox="1"/>
          <p:nvPr>
            <p:ph type="title"/>
          </p:nvPr>
        </p:nvSpPr>
        <p:spPr>
          <a:xfrm>
            <a:off x="422400" y="687229"/>
            <a:ext cx="11347200" cy="522000"/>
          </a:xfrm>
          <a:prstGeom prst="rect">
            <a:avLst/>
          </a:prstGeom>
          <a:noFill/>
          <a:ln>
            <a:noFill/>
          </a:ln>
        </p:spPr>
        <p:txBody>
          <a:bodyPr anchorCtr="0" anchor="t" bIns="45700" lIns="91425" spcFirstLastPara="1" rIns="91425" wrap="square" tIns="45700">
            <a:normAutofit/>
          </a:bodyPr>
          <a:lstStyle>
            <a:lvl1pPr lvl="0" marR="0" algn="l">
              <a:lnSpc>
                <a:spcPct val="100000"/>
              </a:lnSpc>
              <a:spcBef>
                <a:spcPts val="0"/>
              </a:spcBef>
              <a:spcAft>
                <a:spcPts val="0"/>
              </a:spcAft>
              <a:buClr>
                <a:srgbClr val="008799"/>
              </a:buClr>
              <a:buSzPts val="3200"/>
              <a:buFont typeface="Verdana"/>
              <a:buNone/>
              <a:defRPr b="1" i="0" sz="3200" u="none" cap="none" strike="noStrike">
                <a:solidFill>
                  <a:srgbClr val="008799"/>
                </a:solidFill>
                <a:latin typeface="Verdana"/>
                <a:ea typeface="Verdana"/>
                <a:cs typeface="Verdana"/>
                <a:sym typeface="Verdana"/>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p:txBody>
      </p:sp>
      <p:sp>
        <p:nvSpPr>
          <p:cNvPr id="52" name="Google Shape;52;gfba819fbc3_0_125"/>
          <p:cNvSpPr txBox="1"/>
          <p:nvPr>
            <p:ph idx="1" type="body"/>
          </p:nvPr>
        </p:nvSpPr>
        <p:spPr>
          <a:xfrm>
            <a:off x="422402" y="6099936"/>
            <a:ext cx="10229700" cy="497400"/>
          </a:xfrm>
          <a:prstGeom prst="rect">
            <a:avLst/>
          </a:prstGeom>
          <a:noFill/>
          <a:ln>
            <a:noFill/>
          </a:ln>
        </p:spPr>
        <p:txBody>
          <a:bodyPr anchorCtr="0" anchor="b" bIns="45700" lIns="91425" spcFirstLastPara="1" rIns="91425" wrap="square" tIns="45700">
            <a:noAutofit/>
          </a:bodyPr>
          <a:lstStyle>
            <a:lvl1pPr indent="-228600" lvl="0" marL="457200" marR="0" algn="l">
              <a:lnSpc>
                <a:spcPct val="115000"/>
              </a:lnSpc>
              <a:spcBef>
                <a:spcPts val="160"/>
              </a:spcBef>
              <a:spcAft>
                <a:spcPts val="0"/>
              </a:spcAft>
              <a:buClr>
                <a:srgbClr val="D00040"/>
              </a:buClr>
              <a:buSzPts val="800"/>
              <a:buFont typeface="Arial"/>
              <a:buNone/>
              <a:defRPr b="1" i="0" sz="800">
                <a:solidFill>
                  <a:schemeClr val="dk1"/>
                </a:solidFill>
                <a:latin typeface="Verdana"/>
                <a:ea typeface="Verdana"/>
                <a:cs typeface="Verdana"/>
                <a:sym typeface="Verdana"/>
              </a:defRPr>
            </a:lvl1pPr>
            <a:lvl2pPr indent="-228600" lvl="1" marL="914400" marR="0" algn="l">
              <a:lnSpc>
                <a:spcPct val="115000"/>
              </a:lnSpc>
              <a:spcBef>
                <a:spcPts val="1600"/>
              </a:spcBef>
              <a:spcAft>
                <a:spcPts val="0"/>
              </a:spcAft>
              <a:buClr>
                <a:srgbClr val="D00040"/>
              </a:buClr>
              <a:buSzPts val="2133"/>
              <a:buFont typeface="Arial"/>
              <a:buNone/>
              <a:defRPr b="0" i="0" sz="2133" u="none" cap="none" strike="noStrike">
                <a:solidFill>
                  <a:srgbClr val="595959"/>
                </a:solidFill>
                <a:latin typeface="Verdana"/>
                <a:ea typeface="Verdana"/>
                <a:cs typeface="Verdana"/>
                <a:sym typeface="Verdana"/>
              </a:defRPr>
            </a:lvl2pPr>
            <a:lvl3pPr indent="-228600" lvl="2" marL="13716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3pPr>
            <a:lvl4pPr indent="-228600" lvl="3" marL="18288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4pPr>
            <a:lvl5pPr indent="-228600" lvl="4" marL="2286000" marR="0" algn="l">
              <a:lnSpc>
                <a:spcPct val="115000"/>
              </a:lnSpc>
              <a:spcBef>
                <a:spcPts val="1600"/>
              </a:spcBef>
              <a:spcAft>
                <a:spcPts val="0"/>
              </a:spcAft>
              <a:buClr>
                <a:srgbClr val="D00040"/>
              </a:buClr>
              <a:buSzPts val="1867"/>
              <a:buFont typeface="Arial"/>
              <a:buNone/>
              <a:defRPr b="0" i="0" sz="1867" u="none" cap="none" strike="noStrike">
                <a:solidFill>
                  <a:srgbClr val="595959"/>
                </a:solidFill>
                <a:latin typeface="Verdana"/>
                <a:ea typeface="Verdana"/>
                <a:cs typeface="Verdana"/>
                <a:sym typeface="Verdana"/>
              </a:defRPr>
            </a:lvl5pPr>
            <a:lvl6pPr indent="-397954" lvl="5" marL="27432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algn="l">
              <a:lnSpc>
                <a:spcPct val="115000"/>
              </a:lnSpc>
              <a:spcBef>
                <a:spcPts val="1600"/>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algn="l">
              <a:lnSpc>
                <a:spcPct val="115000"/>
              </a:lnSpc>
              <a:spcBef>
                <a:spcPts val="1600"/>
              </a:spcBef>
              <a:spcAft>
                <a:spcPts val="160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fba819fbc3_0_4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fba819fbc3_0_4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gfba819fbc3_0_4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7.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24.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4.gif"/><Relationship Id="rId4" Type="http://schemas.openxmlformats.org/officeDocument/2006/relationships/image" Target="../media/image24.png"/><Relationship Id="rId5" Type="http://schemas.openxmlformats.org/officeDocument/2006/relationships/image" Target="../media/image2.png"/><Relationship Id="rId6" Type="http://schemas.openxmlformats.org/officeDocument/2006/relationships/hyperlink" Target="https://www.ncbi.nlm.nih.gov/pubmed/?term=Bianchi%20C%5BAuthor%5D&amp;cauthor=true&amp;cauthor_uid=22262079" TargetMode="External"/><Relationship Id="rId7" Type="http://schemas.openxmlformats.org/officeDocument/2006/relationships/hyperlink" Target="https://www.ncbi.nlm.nih.gov/pubmed/?term=Del%20Prato%20S%5BAuthor%5D&amp;cauthor=true&amp;cauthor_uid=22262079" TargetMode="External"/><Relationship Id="rId8" Type="http://schemas.openxmlformats.org/officeDocument/2006/relationships/hyperlink" Target="https://dx.doi.org/10.1900%2FRDS.2011.8.432" TargetMode="External"/></Relationships>
</file>

<file path=ppt/slides/_rels/slide18.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33.png"/><Relationship Id="rId7" Type="http://schemas.openxmlformats.org/officeDocument/2006/relationships/image" Target="../media/image38.png"/><Relationship Id="rId8"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24.png"/><Relationship Id="rId8"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1" Type="http://schemas.openxmlformats.org/officeDocument/2006/relationships/hyperlink" Target="https://pubmed.ncbi.nlm.nih.gov/?term=Raz+I&amp;cauthor_id=33910583" TargetMode="External"/><Relationship Id="rId10" Type="http://schemas.openxmlformats.org/officeDocument/2006/relationships/hyperlink" Target="https://pubmed.ncbi.nlm.nih.gov/?term=DeFronzo+RA&amp;cauthor_id=33910583" TargetMode="External"/><Relationship Id="rId13" Type="http://schemas.openxmlformats.org/officeDocument/2006/relationships/image" Target="../media/image2.png"/><Relationship Id="rId12"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41.png"/><Relationship Id="rId9" Type="http://schemas.openxmlformats.org/officeDocument/2006/relationships/hyperlink" Target="https://pubmed.ncbi.nlm.nih.gov/?term=Ceriello+A&amp;cauthor_id=33910583" TargetMode="External"/><Relationship Id="rId5" Type="http://schemas.openxmlformats.org/officeDocument/2006/relationships/hyperlink" Target="https://pubmed.ncbi.nlm.nih.gov/?term=Mosenzon+O&amp;cauthor_id=33910583" TargetMode="External"/><Relationship Id="rId6" Type="http://schemas.openxmlformats.org/officeDocument/2006/relationships/hyperlink" Target="https://pubmed.ncbi.nlm.nih.gov/?term=Del+Prato+S&amp;cauthor_id=33910583" TargetMode="External"/><Relationship Id="rId7" Type="http://schemas.openxmlformats.org/officeDocument/2006/relationships/hyperlink" Target="https://pubmed.ncbi.nlm.nih.gov/?term=Schechter+M&amp;cauthor_id=33910583" TargetMode="External"/><Relationship Id="rId8" Type="http://schemas.openxmlformats.org/officeDocument/2006/relationships/hyperlink" Target="https://pubmed.ncbi.nlm.nih.gov/?term=Leiter+LA&amp;cauthor_id=3391058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24.pn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4.jpg"/><Relationship Id="rId4" Type="http://schemas.openxmlformats.org/officeDocument/2006/relationships/image" Target="../media/image24.png"/><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24.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48.png"/><Relationship Id="rId4" Type="http://schemas.openxmlformats.org/officeDocument/2006/relationships/image" Target="../media/image24.png"/><Relationship Id="rId5"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49.png"/><Relationship Id="rId5"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shutterstock.com/subscribe.mhtml" TargetMode="External"/><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24.png"/><Relationship Id="rId7"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8.jpg"/><Relationship Id="rId5" Type="http://schemas.openxmlformats.org/officeDocument/2006/relationships/image" Target="../media/image13.jpg"/><Relationship Id="rId6" Type="http://schemas.openxmlformats.org/officeDocument/2006/relationships/image" Target="../media/image15.jpg"/><Relationship Id="rId7" Type="http://schemas.openxmlformats.org/officeDocument/2006/relationships/image" Target="../media/image14.jpg"/><Relationship Id="rId8"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grpSp>
        <p:nvGrpSpPr>
          <p:cNvPr id="105" name="Google Shape;105;p1"/>
          <p:cNvGrpSpPr/>
          <p:nvPr/>
        </p:nvGrpSpPr>
        <p:grpSpPr>
          <a:xfrm>
            <a:off x="-1524000" y="0"/>
            <a:ext cx="13716000" cy="6858000"/>
            <a:chOff x="-1524000" y="0"/>
            <a:chExt cx="13716000" cy="6858000"/>
          </a:xfrm>
        </p:grpSpPr>
        <p:grpSp>
          <p:nvGrpSpPr>
            <p:cNvPr id="106" name="Google Shape;106;p1"/>
            <p:cNvGrpSpPr/>
            <p:nvPr/>
          </p:nvGrpSpPr>
          <p:grpSpPr>
            <a:xfrm>
              <a:off x="-1524000" y="0"/>
              <a:ext cx="6858000" cy="6858000"/>
              <a:chOff x="5334000" y="0"/>
              <a:chExt cx="6858000" cy="6858000"/>
            </a:xfrm>
          </p:grpSpPr>
          <p:pic>
            <p:nvPicPr>
              <p:cNvPr id="107" name="Google Shape;107;p1"/>
              <p:cNvPicPr preferRelativeResize="0"/>
              <p:nvPr/>
            </p:nvPicPr>
            <p:blipFill>
              <a:blip r:embed="rId3">
                <a:alphaModFix amt="9000"/>
              </a:blip>
              <a:stretch>
                <a:fillRect/>
              </a:stretch>
            </p:blipFill>
            <p:spPr>
              <a:xfrm>
                <a:off x="5334000" y="3429003"/>
                <a:ext cx="3428997" cy="3428997"/>
              </a:xfrm>
              <a:prstGeom prst="rect">
                <a:avLst/>
              </a:prstGeom>
              <a:noFill/>
              <a:ln>
                <a:noFill/>
              </a:ln>
            </p:spPr>
          </p:pic>
          <p:pic>
            <p:nvPicPr>
              <p:cNvPr id="108" name="Google Shape;108;p1"/>
              <p:cNvPicPr preferRelativeResize="0"/>
              <p:nvPr/>
            </p:nvPicPr>
            <p:blipFill>
              <a:blip r:embed="rId3">
                <a:alphaModFix amt="9000"/>
              </a:blip>
              <a:stretch>
                <a:fillRect/>
              </a:stretch>
            </p:blipFill>
            <p:spPr>
              <a:xfrm>
                <a:off x="8763003" y="3429003"/>
                <a:ext cx="3428997" cy="3428997"/>
              </a:xfrm>
              <a:prstGeom prst="rect">
                <a:avLst/>
              </a:prstGeom>
              <a:noFill/>
              <a:ln>
                <a:noFill/>
              </a:ln>
            </p:spPr>
          </p:pic>
          <p:pic>
            <p:nvPicPr>
              <p:cNvPr id="109" name="Google Shape;109;p1"/>
              <p:cNvPicPr preferRelativeResize="0"/>
              <p:nvPr/>
            </p:nvPicPr>
            <p:blipFill>
              <a:blip r:embed="rId3">
                <a:alphaModFix amt="9000"/>
              </a:blip>
              <a:stretch>
                <a:fillRect/>
              </a:stretch>
            </p:blipFill>
            <p:spPr>
              <a:xfrm>
                <a:off x="5334000" y="0"/>
                <a:ext cx="3428997" cy="3428997"/>
              </a:xfrm>
              <a:prstGeom prst="rect">
                <a:avLst/>
              </a:prstGeom>
              <a:noFill/>
              <a:ln>
                <a:noFill/>
              </a:ln>
            </p:spPr>
          </p:pic>
          <p:pic>
            <p:nvPicPr>
              <p:cNvPr id="110" name="Google Shape;110;p1"/>
              <p:cNvPicPr preferRelativeResize="0"/>
              <p:nvPr/>
            </p:nvPicPr>
            <p:blipFill>
              <a:blip r:embed="rId3">
                <a:alphaModFix amt="9000"/>
              </a:blip>
              <a:stretch>
                <a:fillRect/>
              </a:stretch>
            </p:blipFill>
            <p:spPr>
              <a:xfrm>
                <a:off x="8763003" y="0"/>
                <a:ext cx="3428997" cy="3428997"/>
              </a:xfrm>
              <a:prstGeom prst="rect">
                <a:avLst/>
              </a:prstGeom>
              <a:noFill/>
              <a:ln>
                <a:noFill/>
              </a:ln>
            </p:spPr>
          </p:pic>
        </p:grpSp>
        <p:grpSp>
          <p:nvGrpSpPr>
            <p:cNvPr id="111" name="Google Shape;111;p1"/>
            <p:cNvGrpSpPr/>
            <p:nvPr/>
          </p:nvGrpSpPr>
          <p:grpSpPr>
            <a:xfrm>
              <a:off x="5334000" y="0"/>
              <a:ext cx="6858000" cy="6858000"/>
              <a:chOff x="5334000" y="0"/>
              <a:chExt cx="6858000" cy="6858000"/>
            </a:xfrm>
          </p:grpSpPr>
          <p:pic>
            <p:nvPicPr>
              <p:cNvPr id="112" name="Google Shape;112;p1"/>
              <p:cNvPicPr preferRelativeResize="0"/>
              <p:nvPr/>
            </p:nvPicPr>
            <p:blipFill>
              <a:blip r:embed="rId3">
                <a:alphaModFix amt="9000"/>
              </a:blip>
              <a:stretch>
                <a:fillRect/>
              </a:stretch>
            </p:blipFill>
            <p:spPr>
              <a:xfrm>
                <a:off x="5334000" y="3429003"/>
                <a:ext cx="3428997" cy="3428997"/>
              </a:xfrm>
              <a:prstGeom prst="rect">
                <a:avLst/>
              </a:prstGeom>
              <a:noFill/>
              <a:ln>
                <a:noFill/>
              </a:ln>
            </p:spPr>
          </p:pic>
          <p:pic>
            <p:nvPicPr>
              <p:cNvPr id="113" name="Google Shape;113;p1"/>
              <p:cNvPicPr preferRelativeResize="0"/>
              <p:nvPr/>
            </p:nvPicPr>
            <p:blipFill>
              <a:blip r:embed="rId3">
                <a:alphaModFix amt="9000"/>
              </a:blip>
              <a:stretch>
                <a:fillRect/>
              </a:stretch>
            </p:blipFill>
            <p:spPr>
              <a:xfrm>
                <a:off x="8763003" y="3429003"/>
                <a:ext cx="3428997" cy="3428997"/>
              </a:xfrm>
              <a:prstGeom prst="rect">
                <a:avLst/>
              </a:prstGeom>
              <a:noFill/>
              <a:ln>
                <a:noFill/>
              </a:ln>
            </p:spPr>
          </p:pic>
          <p:pic>
            <p:nvPicPr>
              <p:cNvPr id="114" name="Google Shape;114;p1"/>
              <p:cNvPicPr preferRelativeResize="0"/>
              <p:nvPr/>
            </p:nvPicPr>
            <p:blipFill>
              <a:blip r:embed="rId3">
                <a:alphaModFix amt="9000"/>
              </a:blip>
              <a:stretch>
                <a:fillRect/>
              </a:stretch>
            </p:blipFill>
            <p:spPr>
              <a:xfrm>
                <a:off x="5334000" y="0"/>
                <a:ext cx="3428997" cy="3428997"/>
              </a:xfrm>
              <a:prstGeom prst="rect">
                <a:avLst/>
              </a:prstGeom>
              <a:noFill/>
              <a:ln>
                <a:noFill/>
              </a:ln>
            </p:spPr>
          </p:pic>
          <p:pic>
            <p:nvPicPr>
              <p:cNvPr id="115" name="Google Shape;115;p1"/>
              <p:cNvPicPr preferRelativeResize="0"/>
              <p:nvPr/>
            </p:nvPicPr>
            <p:blipFill>
              <a:blip r:embed="rId3">
                <a:alphaModFix amt="9000"/>
              </a:blip>
              <a:stretch>
                <a:fillRect/>
              </a:stretch>
            </p:blipFill>
            <p:spPr>
              <a:xfrm>
                <a:off x="8763003" y="0"/>
                <a:ext cx="3428997" cy="3428997"/>
              </a:xfrm>
              <a:prstGeom prst="rect">
                <a:avLst/>
              </a:prstGeom>
              <a:noFill/>
              <a:ln>
                <a:noFill/>
              </a:ln>
            </p:spPr>
          </p:pic>
        </p:grpSp>
      </p:grpSp>
      <p:sp>
        <p:nvSpPr>
          <p:cNvPr id="116" name="Google Shape;116;p1"/>
          <p:cNvSpPr/>
          <p:nvPr/>
        </p:nvSpPr>
        <p:spPr>
          <a:xfrm>
            <a:off x="0" y="1931000"/>
            <a:ext cx="12192000" cy="1055100"/>
          </a:xfrm>
          <a:prstGeom prst="rect">
            <a:avLst/>
          </a:prstGeom>
          <a:solidFill>
            <a:srgbClr val="E1E1E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Arial"/>
              <a:buNone/>
            </a:pPr>
            <a:r>
              <a:rPr b="0" i="0" lang="en-US" sz="3600" u="none" cap="none" strike="noStrike">
                <a:solidFill>
                  <a:srgbClr val="008F00"/>
                </a:solidFill>
                <a:latin typeface="Montserrat"/>
                <a:ea typeface="Montserrat"/>
                <a:cs typeface="Montserrat"/>
                <a:sym typeface="Montserrat"/>
              </a:rPr>
              <a:t>           A Breakthrough in diabetes care</a:t>
            </a:r>
            <a:endParaRPr b="0" i="0" sz="1400" u="none" cap="none" strike="noStrike">
              <a:solidFill>
                <a:srgbClr val="000000"/>
              </a:solidFill>
              <a:latin typeface="Montserrat"/>
              <a:ea typeface="Montserrat"/>
              <a:cs typeface="Montserrat"/>
              <a:sym typeface="Montserrat"/>
            </a:endParaRPr>
          </a:p>
        </p:txBody>
      </p:sp>
      <p:sp>
        <p:nvSpPr>
          <p:cNvPr id="117" name="Google Shape;117;p1"/>
          <p:cNvSpPr txBox="1"/>
          <p:nvPr/>
        </p:nvSpPr>
        <p:spPr>
          <a:xfrm>
            <a:off x="9840913" y="6373813"/>
            <a:ext cx="20511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11/2021</a:t>
            </a:r>
            <a:endParaRPr b="0" i="0" sz="1400" u="none" cap="none" strike="noStrike">
              <a:solidFill>
                <a:srgbClr val="000000"/>
              </a:solidFill>
              <a:latin typeface="Montserrat"/>
              <a:ea typeface="Montserrat"/>
              <a:cs typeface="Montserrat"/>
              <a:sym typeface="Montserrat"/>
            </a:endParaRPr>
          </a:p>
        </p:txBody>
      </p:sp>
      <p:sp>
        <p:nvSpPr>
          <p:cNvPr id="118" name="Google Shape;118;p1"/>
          <p:cNvSpPr txBox="1"/>
          <p:nvPr/>
        </p:nvSpPr>
        <p:spPr>
          <a:xfrm>
            <a:off x="4124775" y="3616325"/>
            <a:ext cx="41010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900" u="none" cap="none" strike="noStrike">
                <a:solidFill>
                  <a:schemeClr val="dk1"/>
                </a:solidFill>
                <a:latin typeface="Montserrat Medium"/>
                <a:ea typeface="Montserrat Medium"/>
                <a:cs typeface="Montserrat Medium"/>
                <a:sym typeface="Montserrat Medium"/>
              </a:rPr>
              <a:t>Raz Itamar MD</a:t>
            </a:r>
            <a:endParaRPr b="0" i="0" sz="1500" u="none" cap="none" strike="noStrike">
              <a:solidFill>
                <a:srgbClr val="000000"/>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1800"/>
              <a:buFont typeface="Arial"/>
              <a:buNone/>
            </a:pPr>
            <a:r>
              <a:rPr b="0" i="0" lang="en-US" sz="1900" u="none" cap="none" strike="noStrike">
                <a:solidFill>
                  <a:schemeClr val="dk1"/>
                </a:solidFill>
                <a:latin typeface="Montserrat"/>
                <a:ea typeface="Montserrat"/>
                <a:cs typeface="Montserrat"/>
                <a:sym typeface="Montserrat"/>
              </a:rPr>
              <a:t>Hebrew University Hadassah, Jerusalem, Israel   </a:t>
            </a:r>
            <a:endParaRPr b="0" i="0" sz="1500" u="none" cap="none" strike="noStrike">
              <a:solidFill>
                <a:srgbClr val="000000"/>
              </a:solidFill>
              <a:latin typeface="Montserrat"/>
              <a:ea typeface="Montserrat"/>
              <a:cs typeface="Montserrat"/>
              <a:sym typeface="Montserrat"/>
            </a:endParaRPr>
          </a:p>
        </p:txBody>
      </p:sp>
      <p:pic>
        <p:nvPicPr>
          <p:cNvPr id="119" name="Google Shape;119;p1"/>
          <p:cNvPicPr preferRelativeResize="0"/>
          <p:nvPr/>
        </p:nvPicPr>
        <p:blipFill rotWithShape="1">
          <a:blip r:embed="rId4">
            <a:alphaModFix/>
          </a:blip>
          <a:srcRect b="11126" l="0" r="0" t="44612"/>
          <a:stretch/>
        </p:blipFill>
        <p:spPr>
          <a:xfrm>
            <a:off x="9340125" y="1928462"/>
            <a:ext cx="2851876" cy="1055101"/>
          </a:xfrm>
          <a:prstGeom prst="rect">
            <a:avLst/>
          </a:prstGeom>
          <a:noFill/>
          <a:ln>
            <a:noFill/>
          </a:ln>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13"/>
          <p:cNvPicPr preferRelativeResize="0"/>
          <p:nvPr/>
        </p:nvPicPr>
        <p:blipFill rotWithShape="1">
          <a:blip r:embed="rId3">
            <a:alphaModFix/>
          </a:blip>
          <a:srcRect b="18506" l="26784" r="27135" t="39203"/>
          <a:stretch/>
        </p:blipFill>
        <p:spPr>
          <a:xfrm>
            <a:off x="442913" y="100013"/>
            <a:ext cx="11566525" cy="6858000"/>
          </a:xfrm>
          <a:prstGeom prst="rect">
            <a:avLst/>
          </a:prstGeom>
          <a:noFill/>
          <a:ln>
            <a:noFill/>
          </a:ln>
        </p:spPr>
      </p:pic>
      <p:pic>
        <p:nvPicPr>
          <p:cNvPr id="246" name="Google Shape;246;p13"/>
          <p:cNvPicPr preferRelativeResize="0"/>
          <p:nvPr/>
        </p:nvPicPr>
        <p:blipFill rotWithShape="1">
          <a:blip r:embed="rId4">
            <a:alphaModFix/>
          </a:blip>
          <a:srcRect b="37209" l="18576" r="20219" t="5930"/>
          <a:stretch/>
        </p:blipFill>
        <p:spPr>
          <a:xfrm>
            <a:off x="9920288" y="747713"/>
            <a:ext cx="2089150" cy="1957387"/>
          </a:xfrm>
          <a:prstGeom prst="rect">
            <a:avLst/>
          </a:prstGeom>
          <a:noFill/>
          <a:ln>
            <a:noFill/>
          </a:ln>
        </p:spPr>
      </p:pic>
      <p:sp>
        <p:nvSpPr>
          <p:cNvPr id="247" name="Google Shape;247;p13"/>
          <p:cNvSpPr/>
          <p:nvPr/>
        </p:nvSpPr>
        <p:spPr>
          <a:xfrm>
            <a:off x="7016750" y="2705100"/>
            <a:ext cx="2513013" cy="1189038"/>
          </a:xfrm>
          <a:prstGeom prst="roundRect">
            <a:avLst>
              <a:gd fmla="val 16667" name="adj"/>
            </a:avLst>
          </a:prstGeom>
          <a:noFill/>
          <a:ln cap="flat" cmpd="sng" w="76200">
            <a:solidFill>
              <a:srgbClr val="FFFF00"/>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lt1"/>
              </a:buClr>
              <a:buSzPts val="2000"/>
              <a:buFont typeface="Arial"/>
              <a:buNone/>
            </a:pPr>
            <a:r>
              <a:t/>
            </a:r>
            <a:endParaRPr b="0" i="0" sz="2000" u="none" cap="none" strike="noStrike">
              <a:solidFill>
                <a:srgbClr val="FFFFFF"/>
              </a:solidFill>
              <a:latin typeface="Arial"/>
              <a:ea typeface="Arial"/>
              <a:cs typeface="Arial"/>
              <a:sym typeface="Arial"/>
            </a:endParaRPr>
          </a:p>
        </p:txBody>
      </p:sp>
      <p:pic>
        <p:nvPicPr>
          <p:cNvPr id="248" name="Google Shape;248;p13"/>
          <p:cNvPicPr preferRelativeResize="0"/>
          <p:nvPr/>
        </p:nvPicPr>
        <p:blipFill>
          <a:blip r:embed="rId5">
            <a:alphaModFix/>
          </a:blip>
          <a:stretch>
            <a:fillRect/>
          </a:stretch>
        </p:blipFill>
        <p:spPr>
          <a:xfrm>
            <a:off x="2202000" y="3646167"/>
            <a:ext cx="3122250" cy="1804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5"/>
          <p:cNvSpPr/>
          <p:nvPr/>
        </p:nvSpPr>
        <p:spPr>
          <a:xfrm>
            <a:off x="6178550" y="2065338"/>
            <a:ext cx="4845050" cy="1573212"/>
          </a:xfrm>
          <a:prstGeom prst="rect">
            <a:avLst/>
          </a:prstGeom>
          <a:gradFill>
            <a:gsLst>
              <a:gs pos="0">
                <a:srgbClr val="F7E2DF"/>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5" name="Google Shape;255;p15"/>
          <p:cNvSpPr/>
          <p:nvPr/>
        </p:nvSpPr>
        <p:spPr>
          <a:xfrm>
            <a:off x="7156450" y="3638550"/>
            <a:ext cx="3746500" cy="2101850"/>
          </a:xfrm>
          <a:prstGeom prst="rect">
            <a:avLst/>
          </a:prstGeom>
          <a:gradFill>
            <a:gsLst>
              <a:gs pos="0">
                <a:srgbClr val="E0F2F8"/>
              </a:gs>
              <a:gs pos="100000">
                <a:srgbClr val="5B9BD5">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256" name="Google Shape;256;p15"/>
          <p:cNvGrpSpPr/>
          <p:nvPr/>
        </p:nvGrpSpPr>
        <p:grpSpPr>
          <a:xfrm>
            <a:off x="3825875" y="2065338"/>
            <a:ext cx="1444625" cy="1573212"/>
            <a:chOff x="4003643" y="1850644"/>
            <a:chExt cx="1444286" cy="1572768"/>
          </a:xfrm>
        </p:grpSpPr>
        <p:sp>
          <p:nvSpPr>
            <p:cNvPr id="257" name="Google Shape;257;p15"/>
            <p:cNvSpPr/>
            <p:nvPr/>
          </p:nvSpPr>
          <p:spPr>
            <a:xfrm>
              <a:off x="4003643" y="1850644"/>
              <a:ext cx="1444286" cy="1572768"/>
            </a:xfrm>
            <a:prstGeom prst="downArrow">
              <a:avLst>
                <a:gd fmla="val 76563" name="adj1"/>
                <a:gd fmla="val 35156" name="adj2"/>
              </a:avLst>
            </a:prstGeom>
            <a:solidFill>
              <a:srgbClr val="F0ECF5"/>
            </a:solidFill>
            <a:ln cap="flat" cmpd="sng" w="254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8" name="Google Shape;258;p15"/>
            <p:cNvSpPr txBox="1"/>
            <p:nvPr/>
          </p:nvSpPr>
          <p:spPr>
            <a:xfrm>
              <a:off x="4052844" y="1956976"/>
              <a:ext cx="1345884" cy="6459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Major adverse cardiovascular events</a:t>
              </a:r>
              <a:endParaRPr b="0" i="0" sz="1400" u="none" cap="none" strike="noStrike">
                <a:solidFill>
                  <a:srgbClr val="000000"/>
                </a:solidFill>
                <a:latin typeface="Arial"/>
                <a:ea typeface="Arial"/>
                <a:cs typeface="Arial"/>
                <a:sym typeface="Arial"/>
              </a:endParaRPr>
            </a:p>
          </p:txBody>
        </p:sp>
      </p:grpSp>
      <p:grpSp>
        <p:nvGrpSpPr>
          <p:cNvPr id="259" name="Google Shape;259;p15"/>
          <p:cNvGrpSpPr/>
          <p:nvPr/>
        </p:nvGrpSpPr>
        <p:grpSpPr>
          <a:xfrm>
            <a:off x="2312988" y="2065338"/>
            <a:ext cx="1444625" cy="3675062"/>
            <a:chOff x="2697873" y="1850644"/>
            <a:chExt cx="1444286" cy="3675888"/>
          </a:xfrm>
        </p:grpSpPr>
        <p:sp>
          <p:nvSpPr>
            <p:cNvPr id="260" name="Google Shape;260;p15"/>
            <p:cNvSpPr/>
            <p:nvPr/>
          </p:nvSpPr>
          <p:spPr>
            <a:xfrm>
              <a:off x="2697873" y="1850644"/>
              <a:ext cx="1444286" cy="3675888"/>
            </a:xfrm>
            <a:prstGeom prst="downArrow">
              <a:avLst>
                <a:gd fmla="val 76563" name="adj1"/>
                <a:gd fmla="val 35156" name="adj2"/>
              </a:avLst>
            </a:prstGeom>
            <a:solidFill>
              <a:srgbClr val="FDE9DD"/>
            </a:solidFill>
            <a:ln cap="flat" cmpd="sng" w="254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1" name="Google Shape;261;p15"/>
            <p:cNvSpPr txBox="1"/>
            <p:nvPr/>
          </p:nvSpPr>
          <p:spPr>
            <a:xfrm>
              <a:off x="2705808" y="1957030"/>
              <a:ext cx="1420480" cy="6462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Hospitalisation </a:t>
              </a:r>
              <a:br>
                <a:rPr b="1" i="0" lang="en-US" sz="1200" u="none" cap="none" strike="noStrike">
                  <a:solidFill>
                    <a:srgbClr val="000000"/>
                  </a:solidFill>
                  <a:latin typeface="Calibri"/>
                  <a:ea typeface="Calibri"/>
                  <a:cs typeface="Calibri"/>
                  <a:sym typeface="Calibri"/>
                </a:rPr>
              </a:br>
              <a:r>
                <a:rPr b="1" i="0" lang="en-US" sz="1200" u="none" cap="none" strike="noStrike">
                  <a:solidFill>
                    <a:srgbClr val="000000"/>
                  </a:solidFill>
                  <a:latin typeface="Calibri"/>
                  <a:ea typeface="Calibri"/>
                  <a:cs typeface="Calibri"/>
                  <a:sym typeface="Calibri"/>
                </a:rPr>
                <a:t>for heart </a:t>
              </a:r>
              <a:br>
                <a:rPr b="1" i="0" lang="en-US" sz="1200" u="none" cap="none" strike="noStrike">
                  <a:solidFill>
                    <a:srgbClr val="000000"/>
                  </a:solidFill>
                  <a:latin typeface="Calibri"/>
                  <a:ea typeface="Calibri"/>
                  <a:cs typeface="Calibri"/>
                  <a:sym typeface="Calibri"/>
                </a:rPr>
              </a:br>
              <a:r>
                <a:rPr b="1" i="0" lang="en-US" sz="1200" u="none" cap="none" strike="noStrike">
                  <a:solidFill>
                    <a:srgbClr val="000000"/>
                  </a:solidFill>
                  <a:latin typeface="Calibri"/>
                  <a:ea typeface="Calibri"/>
                  <a:cs typeface="Calibri"/>
                  <a:sym typeface="Calibri"/>
                </a:rPr>
                <a:t>failure</a:t>
              </a:r>
              <a:endParaRPr b="0" i="0" sz="1400" u="none" cap="none" strike="noStrike">
                <a:solidFill>
                  <a:srgbClr val="000000"/>
                </a:solidFill>
                <a:latin typeface="Arial"/>
                <a:ea typeface="Arial"/>
                <a:cs typeface="Arial"/>
                <a:sym typeface="Arial"/>
              </a:endParaRPr>
            </a:p>
          </p:txBody>
        </p:sp>
      </p:grpSp>
      <p:grpSp>
        <p:nvGrpSpPr>
          <p:cNvPr id="262" name="Google Shape;262;p15"/>
          <p:cNvGrpSpPr/>
          <p:nvPr/>
        </p:nvGrpSpPr>
        <p:grpSpPr>
          <a:xfrm>
            <a:off x="782638" y="2065338"/>
            <a:ext cx="1444625" cy="3675062"/>
            <a:chOff x="1178041" y="1850644"/>
            <a:chExt cx="1283485" cy="3675888"/>
          </a:xfrm>
        </p:grpSpPr>
        <p:sp>
          <p:nvSpPr>
            <p:cNvPr id="263" name="Google Shape;263;p15"/>
            <p:cNvSpPr/>
            <p:nvPr/>
          </p:nvSpPr>
          <p:spPr>
            <a:xfrm>
              <a:off x="1178041" y="1850644"/>
              <a:ext cx="1283485" cy="3675888"/>
            </a:xfrm>
            <a:prstGeom prst="downArrow">
              <a:avLst>
                <a:gd fmla="val 76563" name="adj1"/>
                <a:gd fmla="val 35156" name="adj2"/>
              </a:avLst>
            </a:prstGeom>
            <a:solidFill>
              <a:srgbClr val="E0F2F8"/>
            </a:solidFill>
            <a:ln cap="flat" cmpd="sng" w="254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4" name="Google Shape;264;p15"/>
            <p:cNvSpPr txBox="1"/>
            <p:nvPr/>
          </p:nvSpPr>
          <p:spPr>
            <a:xfrm>
              <a:off x="1338829" y="1957030"/>
              <a:ext cx="961909" cy="52240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Renal </a:t>
              </a:r>
              <a:br>
                <a:rPr b="1" i="0" lang="en-US" sz="1400" u="none" cap="none" strike="noStrike">
                  <a:solidFill>
                    <a:srgbClr val="000000"/>
                  </a:solidFill>
                  <a:latin typeface="Calibri"/>
                  <a:ea typeface="Calibri"/>
                  <a:cs typeface="Calibri"/>
                  <a:sym typeface="Calibri"/>
                </a:rPr>
              </a:br>
              <a:r>
                <a:rPr b="1" i="0" lang="en-US" sz="1400" u="none" cap="none" strike="noStrike">
                  <a:solidFill>
                    <a:srgbClr val="000000"/>
                  </a:solidFill>
                  <a:latin typeface="Calibri"/>
                  <a:ea typeface="Calibri"/>
                  <a:cs typeface="Calibri"/>
                  <a:sym typeface="Calibri"/>
                </a:rPr>
                <a:t>protection</a:t>
              </a:r>
              <a:endParaRPr b="0" i="0" sz="1400" u="none" cap="none" strike="noStrike">
                <a:solidFill>
                  <a:srgbClr val="000000"/>
                </a:solidFill>
                <a:latin typeface="Arial"/>
                <a:ea typeface="Arial"/>
                <a:cs typeface="Arial"/>
                <a:sym typeface="Arial"/>
              </a:endParaRPr>
            </a:p>
          </p:txBody>
        </p:sp>
      </p:grpSp>
      <p:sp>
        <p:nvSpPr>
          <p:cNvPr id="265" name="Google Shape;265;p15"/>
          <p:cNvSpPr txBox="1"/>
          <p:nvPr/>
        </p:nvSpPr>
        <p:spPr>
          <a:xfrm>
            <a:off x="942975" y="1554163"/>
            <a:ext cx="4100513"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Cardiorenal efficacy of SGLT2i</a:t>
            </a:r>
            <a:endParaRPr b="0" i="0" sz="1400" u="none" cap="none" strike="noStrike">
              <a:solidFill>
                <a:srgbClr val="000000"/>
              </a:solidFill>
              <a:latin typeface="Arial"/>
              <a:ea typeface="Arial"/>
              <a:cs typeface="Arial"/>
              <a:sym typeface="Arial"/>
            </a:endParaRPr>
          </a:p>
        </p:txBody>
      </p:sp>
      <p:cxnSp>
        <p:nvCxnSpPr>
          <p:cNvPr id="266" name="Google Shape;266;p15"/>
          <p:cNvCxnSpPr/>
          <p:nvPr/>
        </p:nvCxnSpPr>
        <p:spPr>
          <a:xfrm rot="10800000">
            <a:off x="776288" y="3638550"/>
            <a:ext cx="10874375" cy="0"/>
          </a:xfrm>
          <a:prstGeom prst="straightConnector1">
            <a:avLst/>
          </a:prstGeom>
          <a:noFill/>
          <a:ln cap="flat" cmpd="sng" w="12700">
            <a:solidFill>
              <a:srgbClr val="3F3F3F"/>
            </a:solidFill>
            <a:prstDash val="dash"/>
            <a:round/>
            <a:headEnd len="sm" w="sm" type="none"/>
            <a:tailEnd len="sm" w="sm" type="none"/>
          </a:ln>
        </p:spPr>
      </p:cxnSp>
      <p:sp>
        <p:nvSpPr>
          <p:cNvPr id="267" name="Google Shape;267;p15"/>
          <p:cNvSpPr txBox="1"/>
          <p:nvPr>
            <p:ph idx="1" type="body"/>
          </p:nvPr>
        </p:nvSpPr>
        <p:spPr>
          <a:xfrm>
            <a:off x="168275" y="6291263"/>
            <a:ext cx="11855450" cy="511175"/>
          </a:xfrm>
          <a:prstGeom prst="rect">
            <a:avLst/>
          </a:prstGeom>
          <a:noFill/>
          <a:ln>
            <a:noFill/>
          </a:ln>
        </p:spPr>
        <p:txBody>
          <a:bodyPr anchorCtr="0" anchor="b" bIns="45700" lIns="91425" spcFirstLastPara="1" rIns="91425" wrap="square" tIns="45700">
            <a:normAutofit/>
          </a:bodyPr>
          <a:lstStyle/>
          <a:p>
            <a:pPr indent="0" lvl="0" marL="0" rtl="1" algn="r">
              <a:lnSpc>
                <a:spcPct val="90000"/>
              </a:lnSpc>
              <a:spcBef>
                <a:spcPts val="0"/>
              </a:spcBef>
              <a:spcAft>
                <a:spcPts val="0"/>
              </a:spcAft>
              <a:buSzPts val="2800"/>
              <a:buNone/>
            </a:pPr>
            <a:r>
              <a:rPr lang="en-US" sz="1800"/>
              <a:t> Changes from Verma S, et al. </a:t>
            </a:r>
            <a:r>
              <a:rPr i="1" lang="en-US" sz="1800"/>
              <a:t>Lancet</a:t>
            </a:r>
            <a:r>
              <a:rPr lang="en-US" sz="1800"/>
              <a:t> 2018</a:t>
            </a:r>
            <a:endParaRPr/>
          </a:p>
        </p:txBody>
      </p:sp>
      <p:sp>
        <p:nvSpPr>
          <p:cNvPr id="268" name="Google Shape;268;p15"/>
          <p:cNvSpPr/>
          <p:nvPr/>
        </p:nvSpPr>
        <p:spPr>
          <a:xfrm>
            <a:off x="3890963" y="2065338"/>
            <a:ext cx="4567237" cy="3675062"/>
          </a:xfrm>
          <a:prstGeom prst="triangle">
            <a:avLst>
              <a:gd fmla="val 50000" name="adj"/>
            </a:avLst>
          </a:prstGeom>
          <a:solidFill>
            <a:srgbClr val="9BD5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9" name="Google Shape;269;p15"/>
          <p:cNvSpPr/>
          <p:nvPr/>
        </p:nvSpPr>
        <p:spPr>
          <a:xfrm>
            <a:off x="5195888" y="2065338"/>
            <a:ext cx="1960562" cy="1573212"/>
          </a:xfrm>
          <a:prstGeom prst="triangle">
            <a:avLst>
              <a:gd fmla="val 50000" name="adj"/>
            </a:avLst>
          </a:prstGeom>
          <a:solidFill>
            <a:srgbClr val="E1A5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0" name="Google Shape;270;p15"/>
          <p:cNvSpPr txBox="1"/>
          <p:nvPr/>
        </p:nvSpPr>
        <p:spPr>
          <a:xfrm>
            <a:off x="5499100" y="2614613"/>
            <a:ext cx="1346200" cy="9540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Diabetes established cardiovascular disease</a:t>
            </a:r>
            <a:endParaRPr b="0" i="0" sz="1400" u="none" cap="none" strike="noStrike">
              <a:solidFill>
                <a:srgbClr val="000000"/>
              </a:solidFill>
              <a:latin typeface="Arial"/>
              <a:ea typeface="Arial"/>
              <a:cs typeface="Arial"/>
              <a:sym typeface="Arial"/>
            </a:endParaRPr>
          </a:p>
        </p:txBody>
      </p:sp>
      <p:sp>
        <p:nvSpPr>
          <p:cNvPr id="271" name="Google Shape;271;p15"/>
          <p:cNvSpPr txBox="1"/>
          <p:nvPr/>
        </p:nvSpPr>
        <p:spPr>
          <a:xfrm>
            <a:off x="5334000" y="4454525"/>
            <a:ext cx="1677988" cy="8318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Diabetes and multipack risk factors</a:t>
            </a:r>
            <a:endParaRPr b="0" i="0" sz="1400" u="none" cap="none" strike="noStrike">
              <a:solidFill>
                <a:srgbClr val="000000"/>
              </a:solidFill>
              <a:latin typeface="Arial"/>
              <a:ea typeface="Arial"/>
              <a:cs typeface="Arial"/>
              <a:sym typeface="Arial"/>
            </a:endParaRPr>
          </a:p>
        </p:txBody>
      </p:sp>
      <p:sp>
        <p:nvSpPr>
          <p:cNvPr id="272" name="Google Shape;272;p15"/>
          <p:cNvSpPr/>
          <p:nvPr/>
        </p:nvSpPr>
        <p:spPr>
          <a:xfrm rot="10800000">
            <a:off x="7242175" y="2065338"/>
            <a:ext cx="4949825" cy="3630612"/>
          </a:xfrm>
          <a:prstGeom prst="triangle">
            <a:avLst>
              <a:gd fmla="val 500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3" name="Google Shape;273;p15"/>
          <p:cNvSpPr txBox="1"/>
          <p:nvPr/>
        </p:nvSpPr>
        <p:spPr>
          <a:xfrm>
            <a:off x="8040688" y="2293938"/>
            <a:ext cx="3252787"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Calibri"/>
                <a:ea typeface="Calibri"/>
                <a:cs typeface="Calibri"/>
                <a:sym typeface="Calibri"/>
              </a:rPr>
              <a:t>Patients with HFrEF</a:t>
            </a:r>
            <a:endParaRPr b="1" i="0" sz="20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Calibri"/>
                <a:ea typeface="Calibri"/>
                <a:cs typeface="Calibri"/>
                <a:sym typeface="Calibri"/>
              </a:rPr>
              <a:t>With and without diabetes</a:t>
            </a:r>
            <a:endParaRPr b="0" i="0" sz="1400" u="none" cap="none" strike="noStrike">
              <a:solidFill>
                <a:srgbClr val="000000"/>
              </a:solidFill>
              <a:latin typeface="Arial"/>
              <a:ea typeface="Arial"/>
              <a:cs typeface="Arial"/>
              <a:sym typeface="Arial"/>
            </a:endParaRPr>
          </a:p>
        </p:txBody>
      </p:sp>
      <p:sp>
        <p:nvSpPr>
          <p:cNvPr id="274" name="Google Shape;274;p15"/>
          <p:cNvSpPr txBox="1"/>
          <p:nvPr/>
        </p:nvSpPr>
        <p:spPr>
          <a:xfrm>
            <a:off x="8990013" y="3209925"/>
            <a:ext cx="1446212" cy="17541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Calibri"/>
                <a:ea typeface="Calibri"/>
                <a:cs typeface="Calibri"/>
                <a:sym typeface="Calibri"/>
              </a:rPr>
              <a:t>Patients with CKD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Calibri"/>
                <a:ea typeface="Calibri"/>
                <a:cs typeface="Calibri"/>
                <a:sym typeface="Calibri"/>
              </a:rPr>
              <a:t>With and without diabetes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5" name="Google Shape;275;p15"/>
          <p:cNvSpPr txBox="1"/>
          <p:nvPr/>
        </p:nvSpPr>
        <p:spPr>
          <a:xfrm>
            <a:off x="8612188" y="5689600"/>
            <a:ext cx="2533650" cy="6461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Patients with Type 1 Diabetes</a:t>
            </a:r>
            <a:endParaRPr b="0" i="0" sz="1400" u="none" cap="none" strike="noStrike">
              <a:solidFill>
                <a:srgbClr val="000000"/>
              </a:solidFill>
              <a:latin typeface="Arial"/>
              <a:ea typeface="Arial"/>
              <a:cs typeface="Arial"/>
              <a:sym typeface="Arial"/>
            </a:endParaRPr>
          </a:p>
        </p:txBody>
      </p:sp>
      <p:grpSp>
        <p:nvGrpSpPr>
          <p:cNvPr id="276" name="Google Shape;276;p15"/>
          <p:cNvGrpSpPr/>
          <p:nvPr/>
        </p:nvGrpSpPr>
        <p:grpSpPr>
          <a:xfrm>
            <a:off x="0" y="0"/>
            <a:ext cx="12192003" cy="441148"/>
            <a:chOff x="0" y="0"/>
            <a:chExt cx="12192003" cy="441148"/>
          </a:xfrm>
        </p:grpSpPr>
        <p:sp>
          <p:nvSpPr>
            <p:cNvPr id="277" name="Google Shape;277;p15"/>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8" name="Google Shape;278;p15"/>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279" name="Google Shape;279;p15"/>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sp>
        <p:nvSpPr>
          <p:cNvPr id="280" name="Google Shape;280;p15"/>
          <p:cNvSpPr txBox="1"/>
          <p:nvPr>
            <p:ph type="title"/>
          </p:nvPr>
        </p:nvSpPr>
        <p:spPr>
          <a:xfrm>
            <a:off x="484950" y="569475"/>
            <a:ext cx="11222100" cy="5112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74603"/>
              <a:buNone/>
            </a:pPr>
            <a:r>
              <a:rPr b="0" lang="en-US">
                <a:solidFill>
                  <a:schemeClr val="dk1"/>
                </a:solidFill>
                <a:latin typeface="Montserrat Medium"/>
                <a:ea typeface="Montserrat Medium"/>
                <a:cs typeface="Montserrat Medium"/>
                <a:sym typeface="Montserrat Medium"/>
              </a:rPr>
              <a:t>Pump, pipes and filter: Do SGLT2 inhibitors cover it all?</a:t>
            </a:r>
            <a:br>
              <a:rPr b="0" lang="en-US">
                <a:solidFill>
                  <a:schemeClr val="dk1"/>
                </a:solidFill>
                <a:latin typeface="Montserrat Medium"/>
                <a:ea typeface="Montserrat Medium"/>
                <a:cs typeface="Montserrat Medium"/>
                <a:sym typeface="Montserrat Medium"/>
              </a:rPr>
            </a:br>
            <a:endParaRPr b="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19"/>
          <p:cNvPicPr preferRelativeResize="0"/>
          <p:nvPr/>
        </p:nvPicPr>
        <p:blipFill rotWithShape="1">
          <a:blip r:embed="rId3">
            <a:alphaModFix/>
          </a:blip>
          <a:srcRect b="16922" l="0" r="0" t="0"/>
          <a:stretch/>
        </p:blipFill>
        <p:spPr>
          <a:xfrm>
            <a:off x="2324900" y="3020317"/>
            <a:ext cx="1079900" cy="897134"/>
          </a:xfrm>
          <a:prstGeom prst="rect">
            <a:avLst/>
          </a:prstGeom>
          <a:noFill/>
          <a:ln>
            <a:noFill/>
          </a:ln>
        </p:spPr>
      </p:pic>
      <p:sp>
        <p:nvSpPr>
          <p:cNvPr id="286" name="Google Shape;286;p19"/>
          <p:cNvSpPr/>
          <p:nvPr/>
        </p:nvSpPr>
        <p:spPr>
          <a:xfrm>
            <a:off x="3448525" y="2503716"/>
            <a:ext cx="131100" cy="130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txBox="1"/>
          <p:nvPr>
            <p:ph idx="1" type="body"/>
          </p:nvPr>
        </p:nvSpPr>
        <p:spPr>
          <a:xfrm>
            <a:off x="924300" y="948800"/>
            <a:ext cx="10343400" cy="594000"/>
          </a:xfrm>
          <a:prstGeom prst="rect">
            <a:avLst/>
          </a:prstGeom>
          <a:noFill/>
          <a:ln>
            <a:noFill/>
          </a:ln>
        </p:spPr>
        <p:txBody>
          <a:bodyPr anchorCtr="0" anchor="t" bIns="45700" lIns="91425" spcFirstLastPara="1" rIns="91425" wrap="square" tIns="45700">
            <a:normAutofit/>
          </a:bodyPr>
          <a:lstStyle/>
          <a:p>
            <a:pPr indent="0" lvl="0" marL="0" rtl="0" algn="ctr">
              <a:lnSpc>
                <a:spcPct val="98029"/>
              </a:lnSpc>
              <a:spcBef>
                <a:spcPts val="0"/>
              </a:spcBef>
              <a:spcAft>
                <a:spcPts val="0"/>
              </a:spcAft>
              <a:buSzPts val="3400"/>
              <a:buNone/>
            </a:pPr>
            <a:r>
              <a:rPr lang="en-US" sz="2800">
                <a:latin typeface="Montserrat Medium"/>
                <a:ea typeface="Montserrat Medium"/>
                <a:cs typeface="Montserrat Medium"/>
                <a:sym typeface="Montserrat Medium"/>
              </a:rPr>
              <a:t>Effect of Metabolic parameters on Cardiorenal outcome</a:t>
            </a:r>
            <a:endParaRPr sz="2800">
              <a:latin typeface="Montserrat Medium"/>
              <a:ea typeface="Montserrat Medium"/>
              <a:cs typeface="Montserrat Medium"/>
              <a:sym typeface="Montserrat Medium"/>
            </a:endParaRPr>
          </a:p>
        </p:txBody>
      </p:sp>
      <p:sp>
        <p:nvSpPr>
          <p:cNvPr id="288" name="Google Shape;288;p19"/>
          <p:cNvSpPr txBox="1"/>
          <p:nvPr>
            <p:ph idx="2" type="body"/>
          </p:nvPr>
        </p:nvSpPr>
        <p:spPr>
          <a:xfrm>
            <a:off x="3657617" y="2363108"/>
            <a:ext cx="6976200" cy="3123000"/>
          </a:xfrm>
          <a:prstGeom prst="rect">
            <a:avLst/>
          </a:prstGeom>
          <a:noFill/>
          <a:ln>
            <a:noFill/>
          </a:ln>
        </p:spPr>
        <p:txBody>
          <a:bodyPr anchorCtr="0" anchor="t" bIns="45700" lIns="91425" spcFirstLastPara="1" rIns="91425" wrap="square" tIns="45700">
            <a:noAutofit/>
          </a:bodyPr>
          <a:lstStyle/>
          <a:p>
            <a:pPr indent="0" lvl="0" marL="0" rtl="0" algn="l">
              <a:lnSpc>
                <a:spcPct val="300000"/>
              </a:lnSpc>
              <a:spcBef>
                <a:spcPts val="0"/>
              </a:spcBef>
              <a:spcAft>
                <a:spcPts val="0"/>
              </a:spcAft>
              <a:buSzPts val="1467"/>
              <a:buNone/>
            </a:pPr>
            <a:r>
              <a:rPr lang="en-US" sz="2066">
                <a:solidFill>
                  <a:srgbClr val="C00000"/>
                </a:solidFill>
                <a:latin typeface="Montserrat"/>
                <a:ea typeface="Montserrat"/>
                <a:cs typeface="Montserrat"/>
                <a:sym typeface="Montserrat"/>
              </a:rPr>
              <a:t>Glycemic control</a:t>
            </a:r>
            <a:endParaRPr sz="1553">
              <a:latin typeface="Montserrat"/>
              <a:ea typeface="Montserrat"/>
              <a:cs typeface="Montserrat"/>
              <a:sym typeface="Montserrat"/>
            </a:endParaRPr>
          </a:p>
          <a:p>
            <a:pPr indent="0" lvl="0" marL="0" rtl="0" algn="l">
              <a:lnSpc>
                <a:spcPct val="300000"/>
              </a:lnSpc>
              <a:spcBef>
                <a:spcPts val="0"/>
              </a:spcBef>
              <a:spcAft>
                <a:spcPts val="0"/>
              </a:spcAft>
              <a:buSzPts val="1467"/>
              <a:buNone/>
            </a:pPr>
            <a:r>
              <a:rPr lang="en-US" sz="2066">
                <a:latin typeface="Montserrat"/>
                <a:ea typeface="Montserrat"/>
                <a:cs typeface="Montserrat"/>
                <a:sym typeface="Montserrat"/>
              </a:rPr>
              <a:t>Obesity </a:t>
            </a:r>
            <a:endParaRPr sz="1553">
              <a:latin typeface="Montserrat"/>
              <a:ea typeface="Montserrat"/>
              <a:cs typeface="Montserrat"/>
              <a:sym typeface="Montserrat"/>
            </a:endParaRPr>
          </a:p>
          <a:p>
            <a:pPr indent="0" lvl="0" marL="0" rtl="0" algn="l">
              <a:lnSpc>
                <a:spcPct val="300000"/>
              </a:lnSpc>
              <a:spcBef>
                <a:spcPts val="0"/>
              </a:spcBef>
              <a:spcAft>
                <a:spcPts val="0"/>
              </a:spcAft>
              <a:buSzPts val="1467"/>
              <a:buNone/>
            </a:pPr>
            <a:r>
              <a:rPr lang="en-US" sz="2066">
                <a:latin typeface="Montserrat"/>
                <a:ea typeface="Montserrat"/>
                <a:cs typeface="Montserrat"/>
                <a:sym typeface="Montserrat"/>
              </a:rPr>
              <a:t>Lipids</a:t>
            </a:r>
            <a:endParaRPr sz="2066">
              <a:latin typeface="Montserrat"/>
              <a:ea typeface="Montserrat"/>
              <a:cs typeface="Montserrat"/>
              <a:sym typeface="Montserrat"/>
            </a:endParaRPr>
          </a:p>
          <a:p>
            <a:pPr indent="0" lvl="0" marL="0" rtl="0" algn="l">
              <a:lnSpc>
                <a:spcPct val="300000"/>
              </a:lnSpc>
              <a:spcBef>
                <a:spcPts val="0"/>
              </a:spcBef>
              <a:spcAft>
                <a:spcPts val="0"/>
              </a:spcAft>
              <a:buSzPts val="1467"/>
              <a:buNone/>
            </a:pPr>
            <a:r>
              <a:rPr lang="en-US" sz="2066">
                <a:latin typeface="Montserrat"/>
                <a:ea typeface="Montserrat"/>
                <a:cs typeface="Montserrat"/>
                <a:sym typeface="Montserrat"/>
              </a:rPr>
              <a:t>Blood pressure</a:t>
            </a:r>
            <a:endParaRPr sz="1553">
              <a:latin typeface="Montserrat"/>
              <a:ea typeface="Montserrat"/>
              <a:cs typeface="Montserrat"/>
              <a:sym typeface="Montserrat"/>
            </a:endParaRPr>
          </a:p>
          <a:p>
            <a:pPr indent="0" lvl="0" marL="0" rtl="0" algn="l">
              <a:lnSpc>
                <a:spcPct val="300000"/>
              </a:lnSpc>
              <a:spcBef>
                <a:spcPts val="0"/>
              </a:spcBef>
              <a:spcAft>
                <a:spcPts val="0"/>
              </a:spcAft>
              <a:buSzPts val="1467"/>
              <a:buNone/>
            </a:pPr>
            <a:r>
              <a:t/>
            </a:r>
            <a:endParaRPr sz="2066">
              <a:latin typeface="Montserrat"/>
              <a:ea typeface="Montserrat"/>
              <a:cs typeface="Montserrat"/>
              <a:sym typeface="Montserrat"/>
            </a:endParaRPr>
          </a:p>
        </p:txBody>
      </p:sp>
      <p:grpSp>
        <p:nvGrpSpPr>
          <p:cNvPr id="289" name="Google Shape;289;p19"/>
          <p:cNvGrpSpPr/>
          <p:nvPr/>
        </p:nvGrpSpPr>
        <p:grpSpPr>
          <a:xfrm>
            <a:off x="0" y="0"/>
            <a:ext cx="12192003" cy="441148"/>
            <a:chOff x="0" y="0"/>
            <a:chExt cx="12192003" cy="441148"/>
          </a:xfrm>
        </p:grpSpPr>
        <p:sp>
          <p:nvSpPr>
            <p:cNvPr id="290" name="Google Shape;290;p19"/>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1" name="Google Shape;291;p19"/>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292" name="Google Shape;292;p19"/>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pic>
        <p:nvPicPr>
          <p:cNvPr id="293" name="Google Shape;293;p19"/>
          <p:cNvPicPr preferRelativeResize="0"/>
          <p:nvPr/>
        </p:nvPicPr>
        <p:blipFill rotWithShape="1">
          <a:blip r:embed="rId6">
            <a:alphaModFix/>
          </a:blip>
          <a:srcRect b="14544" l="0" r="0" t="0"/>
          <a:stretch/>
        </p:blipFill>
        <p:spPr>
          <a:xfrm>
            <a:off x="2384675" y="4063975"/>
            <a:ext cx="960349" cy="820650"/>
          </a:xfrm>
          <a:prstGeom prst="rect">
            <a:avLst/>
          </a:prstGeom>
          <a:noFill/>
          <a:ln>
            <a:noFill/>
          </a:ln>
        </p:spPr>
      </p:pic>
      <p:pic>
        <p:nvPicPr>
          <p:cNvPr id="294" name="Google Shape;294;p19"/>
          <p:cNvPicPr preferRelativeResize="0"/>
          <p:nvPr/>
        </p:nvPicPr>
        <p:blipFill rotWithShape="1">
          <a:blip r:embed="rId7">
            <a:alphaModFix/>
          </a:blip>
          <a:srcRect b="13389" l="0" r="0" t="0"/>
          <a:stretch/>
        </p:blipFill>
        <p:spPr>
          <a:xfrm>
            <a:off x="2618175" y="5113875"/>
            <a:ext cx="595899" cy="516126"/>
          </a:xfrm>
          <a:prstGeom prst="rect">
            <a:avLst/>
          </a:prstGeom>
          <a:noFill/>
          <a:ln>
            <a:noFill/>
          </a:ln>
        </p:spPr>
      </p:pic>
      <p:sp>
        <p:nvSpPr>
          <p:cNvPr id="295" name="Google Shape;295;p19"/>
          <p:cNvSpPr/>
          <p:nvPr/>
        </p:nvSpPr>
        <p:spPr>
          <a:xfrm>
            <a:off x="3465663" y="3451316"/>
            <a:ext cx="131100" cy="130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3465663" y="4408891"/>
            <a:ext cx="131100" cy="130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3465663" y="5366466"/>
            <a:ext cx="131100" cy="130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19"/>
          <p:cNvPicPr preferRelativeResize="0"/>
          <p:nvPr/>
        </p:nvPicPr>
        <p:blipFill>
          <a:blip r:embed="rId8">
            <a:alphaModFix/>
          </a:blip>
          <a:stretch>
            <a:fillRect/>
          </a:stretch>
        </p:blipFill>
        <p:spPr>
          <a:xfrm>
            <a:off x="10383200" y="3382975"/>
            <a:ext cx="1915479" cy="3728998"/>
          </a:xfrm>
          <a:prstGeom prst="rect">
            <a:avLst/>
          </a:prstGeom>
          <a:noFill/>
          <a:ln>
            <a:noFill/>
          </a:ln>
        </p:spPr>
      </p:pic>
      <p:pic>
        <p:nvPicPr>
          <p:cNvPr id="299" name="Google Shape;299;p19"/>
          <p:cNvPicPr preferRelativeResize="0"/>
          <p:nvPr/>
        </p:nvPicPr>
        <p:blipFill rotWithShape="1">
          <a:blip r:embed="rId9">
            <a:alphaModFix/>
          </a:blip>
          <a:srcRect b="12717" l="0" r="0" t="0"/>
          <a:stretch/>
        </p:blipFill>
        <p:spPr>
          <a:xfrm>
            <a:off x="2575850" y="2279800"/>
            <a:ext cx="680552" cy="594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type="title"/>
          </p:nvPr>
        </p:nvSpPr>
        <p:spPr>
          <a:xfrm>
            <a:off x="3019068" y="631781"/>
            <a:ext cx="5769900" cy="588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2060"/>
              </a:buClr>
              <a:buSzPts val="2400"/>
              <a:buFont typeface="Verdana"/>
              <a:buNone/>
            </a:pPr>
            <a:r>
              <a:rPr b="0" lang="en-US" sz="2800">
                <a:solidFill>
                  <a:schemeClr val="dk1"/>
                </a:solidFill>
                <a:latin typeface="Montserrat Medium"/>
                <a:ea typeface="Montserrat Medium"/>
                <a:cs typeface="Montserrat Medium"/>
                <a:sym typeface="Montserrat Medium"/>
              </a:rPr>
              <a:t>Association of HbA1c and CHD</a:t>
            </a:r>
            <a:endParaRPr b="0" sz="2800">
              <a:solidFill>
                <a:schemeClr val="dk1"/>
              </a:solidFill>
              <a:latin typeface="Montserrat Medium"/>
              <a:ea typeface="Montserrat Medium"/>
              <a:cs typeface="Montserrat Medium"/>
              <a:sym typeface="Montserrat Medium"/>
            </a:endParaRPr>
          </a:p>
        </p:txBody>
      </p:sp>
      <p:sp>
        <p:nvSpPr>
          <p:cNvPr id="305" name="Google Shape;305;p21"/>
          <p:cNvSpPr/>
          <p:nvPr/>
        </p:nvSpPr>
        <p:spPr>
          <a:xfrm>
            <a:off x="143157" y="6316708"/>
            <a:ext cx="6858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N Engl J Med 2010;362:800-811.</a:t>
            </a:r>
            <a:endParaRPr b="0" i="0" sz="2400" u="none" cap="none" strike="noStrike">
              <a:solidFill>
                <a:srgbClr val="000000"/>
              </a:solidFill>
              <a:latin typeface="Calibri"/>
              <a:ea typeface="Calibri"/>
              <a:cs typeface="Calibri"/>
              <a:sym typeface="Calibri"/>
            </a:endParaRPr>
          </a:p>
        </p:txBody>
      </p:sp>
      <p:pic>
        <p:nvPicPr>
          <p:cNvPr id="306" name="Google Shape;306;p21"/>
          <p:cNvPicPr preferRelativeResize="0"/>
          <p:nvPr/>
        </p:nvPicPr>
        <p:blipFill rotWithShape="1">
          <a:blip r:embed="rId3">
            <a:alphaModFix/>
          </a:blip>
          <a:srcRect b="48679" l="49965" r="2067" t="9212"/>
          <a:stretch/>
        </p:blipFill>
        <p:spPr>
          <a:xfrm>
            <a:off x="2447632" y="1589054"/>
            <a:ext cx="6912769" cy="4608512"/>
          </a:xfrm>
          <a:prstGeom prst="rect">
            <a:avLst/>
          </a:prstGeom>
          <a:noFill/>
          <a:ln>
            <a:noFill/>
          </a:ln>
        </p:spPr>
      </p:pic>
      <p:grpSp>
        <p:nvGrpSpPr>
          <p:cNvPr id="307" name="Google Shape;307;p21"/>
          <p:cNvGrpSpPr/>
          <p:nvPr/>
        </p:nvGrpSpPr>
        <p:grpSpPr>
          <a:xfrm>
            <a:off x="0" y="0"/>
            <a:ext cx="12192003" cy="441148"/>
            <a:chOff x="0" y="0"/>
            <a:chExt cx="12192003" cy="441148"/>
          </a:xfrm>
        </p:grpSpPr>
        <p:sp>
          <p:nvSpPr>
            <p:cNvPr id="308" name="Google Shape;308;p21"/>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9" name="Google Shape;309;p21"/>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310" name="Google Shape;310;p21"/>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2"/>
          <p:cNvSpPr txBox="1"/>
          <p:nvPr>
            <p:ph type="title"/>
          </p:nvPr>
        </p:nvSpPr>
        <p:spPr>
          <a:xfrm>
            <a:off x="1840801" y="668748"/>
            <a:ext cx="8510400" cy="5220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008799"/>
              </a:buClr>
              <a:buSzPts val="3200"/>
              <a:buFont typeface="Verdana"/>
              <a:buNone/>
            </a:pPr>
            <a:r>
              <a:rPr b="0" lang="en-US" sz="2800">
                <a:solidFill>
                  <a:schemeClr val="dk1"/>
                </a:solidFill>
                <a:latin typeface="Montserrat Medium"/>
                <a:ea typeface="Montserrat Medium"/>
                <a:cs typeface="Montserrat Medium"/>
                <a:sym typeface="Montserrat Medium"/>
              </a:rPr>
              <a:t>SAVOR-TIMI 53 Trial</a:t>
            </a:r>
            <a:endParaRPr b="0" sz="2800">
              <a:solidFill>
                <a:schemeClr val="dk1"/>
              </a:solidFill>
              <a:latin typeface="Montserrat Medium"/>
              <a:ea typeface="Montserrat Medium"/>
              <a:cs typeface="Montserrat Medium"/>
              <a:sym typeface="Montserrat Medium"/>
            </a:endParaRPr>
          </a:p>
        </p:txBody>
      </p:sp>
      <p:pic>
        <p:nvPicPr>
          <p:cNvPr id="316" name="Google Shape;316;p22"/>
          <p:cNvPicPr preferRelativeResize="0"/>
          <p:nvPr/>
        </p:nvPicPr>
        <p:blipFill rotWithShape="1">
          <a:blip r:embed="rId3">
            <a:alphaModFix/>
          </a:blip>
          <a:srcRect b="0" l="0" r="0" t="0"/>
          <a:stretch/>
        </p:blipFill>
        <p:spPr>
          <a:xfrm>
            <a:off x="2351585" y="1412776"/>
            <a:ext cx="6967801" cy="4458667"/>
          </a:xfrm>
          <a:prstGeom prst="rect">
            <a:avLst/>
          </a:prstGeom>
          <a:noFill/>
          <a:ln>
            <a:noFill/>
          </a:ln>
        </p:spPr>
      </p:pic>
      <p:sp>
        <p:nvSpPr>
          <p:cNvPr id="317" name="Google Shape;317;p22"/>
          <p:cNvSpPr/>
          <p:nvPr/>
        </p:nvSpPr>
        <p:spPr>
          <a:xfrm>
            <a:off x="201815" y="6484981"/>
            <a:ext cx="6606948" cy="3180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67"/>
              <a:buFont typeface="Arial"/>
              <a:buNone/>
            </a:pPr>
            <a:r>
              <a:rPr b="0" i="0" lang="en-US" sz="1467" u="none" cap="none" strike="noStrike">
                <a:solidFill>
                  <a:srgbClr val="000000"/>
                </a:solidFill>
                <a:latin typeface="Arial"/>
                <a:ea typeface="Arial"/>
                <a:cs typeface="Arial"/>
                <a:sym typeface="Arial"/>
              </a:rPr>
              <a:t>Raz I et al: The American Journal of Medicine (2016) 129, 340.e1-340.e8</a:t>
            </a:r>
            <a:endParaRPr b="0" i="0" sz="1467" u="none" cap="none" strike="noStrike">
              <a:solidFill>
                <a:srgbClr val="000000"/>
              </a:solidFill>
              <a:latin typeface="Calibri"/>
              <a:ea typeface="Calibri"/>
              <a:cs typeface="Calibri"/>
              <a:sym typeface="Calibri"/>
            </a:endParaRPr>
          </a:p>
        </p:txBody>
      </p:sp>
      <p:grpSp>
        <p:nvGrpSpPr>
          <p:cNvPr id="318" name="Google Shape;318;p22"/>
          <p:cNvGrpSpPr/>
          <p:nvPr/>
        </p:nvGrpSpPr>
        <p:grpSpPr>
          <a:xfrm>
            <a:off x="0" y="0"/>
            <a:ext cx="12192003" cy="441148"/>
            <a:chOff x="0" y="0"/>
            <a:chExt cx="12192003" cy="441148"/>
          </a:xfrm>
        </p:grpSpPr>
        <p:sp>
          <p:nvSpPr>
            <p:cNvPr id="319" name="Google Shape;319;p22"/>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 name="Google Shape;320;p22"/>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321" name="Google Shape;321;p22"/>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3"/>
          <p:cNvSpPr/>
          <p:nvPr/>
        </p:nvSpPr>
        <p:spPr>
          <a:xfrm>
            <a:off x="85961" y="6469672"/>
            <a:ext cx="6606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rgbClr val="222222"/>
                </a:solidFill>
                <a:latin typeface="Arial"/>
                <a:ea typeface="Arial"/>
                <a:cs typeface="Arial"/>
                <a:sym typeface="Arial"/>
              </a:rPr>
              <a:t>Nat Rev Cardiol</a:t>
            </a:r>
            <a:r>
              <a:rPr b="0" i="0" lang="en-US" sz="1600" u="none" cap="none" strike="noStrike">
                <a:solidFill>
                  <a:srgbClr val="222222"/>
                </a:solidFill>
                <a:latin typeface="Arial"/>
                <a:ea typeface="Arial"/>
                <a:cs typeface="Arial"/>
                <a:sym typeface="Arial"/>
              </a:rPr>
              <a:t> </a:t>
            </a:r>
            <a:r>
              <a:rPr b="1" i="0" lang="en-US" sz="1600" u="none" cap="none" strike="noStrike">
                <a:solidFill>
                  <a:srgbClr val="222222"/>
                </a:solidFill>
                <a:latin typeface="Arial"/>
                <a:ea typeface="Arial"/>
                <a:cs typeface="Arial"/>
                <a:sym typeface="Arial"/>
              </a:rPr>
              <a:t>16, </a:t>
            </a:r>
            <a:r>
              <a:rPr b="0" i="0" lang="en-US" sz="1600" u="none" cap="none" strike="noStrike">
                <a:solidFill>
                  <a:srgbClr val="222222"/>
                </a:solidFill>
                <a:latin typeface="Arial"/>
                <a:ea typeface="Arial"/>
                <a:cs typeface="Arial"/>
                <a:sym typeface="Arial"/>
              </a:rPr>
              <a:t>517–518 (2019)</a:t>
            </a:r>
            <a:endParaRPr b="0" i="0" sz="1600" u="none" cap="none" strike="noStrike">
              <a:solidFill>
                <a:srgbClr val="000000"/>
              </a:solidFill>
              <a:latin typeface="Calibri"/>
              <a:ea typeface="Calibri"/>
              <a:cs typeface="Calibri"/>
              <a:sym typeface="Calibri"/>
            </a:endParaRPr>
          </a:p>
        </p:txBody>
      </p:sp>
      <p:grpSp>
        <p:nvGrpSpPr>
          <p:cNvPr id="327" name="Google Shape;327;p23"/>
          <p:cNvGrpSpPr/>
          <p:nvPr/>
        </p:nvGrpSpPr>
        <p:grpSpPr>
          <a:xfrm>
            <a:off x="1642997" y="1508787"/>
            <a:ext cx="9025003" cy="4032448"/>
            <a:chOff x="44625" y="1131590"/>
            <a:chExt cx="6624735" cy="2835826"/>
          </a:xfrm>
        </p:grpSpPr>
        <p:pic>
          <p:nvPicPr>
            <p:cNvPr id="328" name="Google Shape;328;p23"/>
            <p:cNvPicPr preferRelativeResize="0"/>
            <p:nvPr/>
          </p:nvPicPr>
          <p:blipFill rotWithShape="1">
            <a:blip r:embed="rId3">
              <a:alphaModFix/>
            </a:blip>
            <a:srcRect b="0" l="0" r="26148" t="0"/>
            <a:stretch/>
          </p:blipFill>
          <p:spPr>
            <a:xfrm>
              <a:off x="44625" y="1131590"/>
              <a:ext cx="6458652" cy="2835826"/>
            </a:xfrm>
            <a:prstGeom prst="rect">
              <a:avLst/>
            </a:prstGeom>
            <a:noFill/>
            <a:ln>
              <a:noFill/>
            </a:ln>
          </p:spPr>
        </p:pic>
        <p:sp>
          <p:nvSpPr>
            <p:cNvPr id="329" name="Google Shape;329;p23"/>
            <p:cNvSpPr/>
            <p:nvPr/>
          </p:nvSpPr>
          <p:spPr>
            <a:xfrm>
              <a:off x="6381328" y="3291830"/>
              <a:ext cx="288032" cy="57606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grpSp>
      <p:sp>
        <p:nvSpPr>
          <p:cNvPr id="330" name="Google Shape;330;p23"/>
          <p:cNvSpPr txBox="1"/>
          <p:nvPr/>
        </p:nvSpPr>
        <p:spPr>
          <a:xfrm>
            <a:off x="1379137" y="843775"/>
            <a:ext cx="9552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Medium"/>
                <a:ea typeface="Montserrat Medium"/>
                <a:cs typeface="Montserrat Medium"/>
                <a:sym typeface="Montserrat Medium"/>
              </a:rPr>
              <a:t>Optimal target of HbA1C in CV outcome studies </a:t>
            </a:r>
            <a:endParaRPr b="0" i="0" sz="2800" u="none" cap="none" strike="noStrike">
              <a:solidFill>
                <a:srgbClr val="000000"/>
              </a:solidFill>
              <a:latin typeface="Montserrat Medium"/>
              <a:ea typeface="Montserrat Medium"/>
              <a:cs typeface="Montserrat Medium"/>
              <a:sym typeface="Montserrat Medium"/>
            </a:endParaRPr>
          </a:p>
        </p:txBody>
      </p:sp>
      <p:grpSp>
        <p:nvGrpSpPr>
          <p:cNvPr id="331" name="Google Shape;331;p23"/>
          <p:cNvGrpSpPr/>
          <p:nvPr/>
        </p:nvGrpSpPr>
        <p:grpSpPr>
          <a:xfrm>
            <a:off x="0" y="0"/>
            <a:ext cx="12192003" cy="441148"/>
            <a:chOff x="0" y="0"/>
            <a:chExt cx="12192003" cy="441148"/>
          </a:xfrm>
        </p:grpSpPr>
        <p:sp>
          <p:nvSpPr>
            <p:cNvPr id="332" name="Google Shape;332;p23"/>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3" name="Google Shape;333;p23"/>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334" name="Google Shape;334;p23"/>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4"/>
          <p:cNvSpPr/>
          <p:nvPr/>
        </p:nvSpPr>
        <p:spPr>
          <a:xfrm>
            <a:off x="110041" y="6463687"/>
            <a:ext cx="3264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Diabetes Care 2019;42:349–351</a:t>
            </a:r>
            <a:endParaRPr b="0" i="0" sz="1600" u="none" cap="none" strike="noStrike">
              <a:solidFill>
                <a:srgbClr val="000000"/>
              </a:solidFill>
              <a:latin typeface="Calibri"/>
              <a:ea typeface="Calibri"/>
              <a:cs typeface="Calibri"/>
              <a:sym typeface="Calibri"/>
            </a:endParaRPr>
          </a:p>
        </p:txBody>
      </p:sp>
      <p:pic>
        <p:nvPicPr>
          <p:cNvPr id="340" name="Google Shape;340;p24"/>
          <p:cNvPicPr preferRelativeResize="0"/>
          <p:nvPr/>
        </p:nvPicPr>
        <p:blipFill rotWithShape="1">
          <a:blip r:embed="rId3">
            <a:alphaModFix/>
          </a:blip>
          <a:srcRect b="0" l="0" r="0" t="0"/>
          <a:stretch/>
        </p:blipFill>
        <p:spPr>
          <a:xfrm>
            <a:off x="1583499" y="1220755"/>
            <a:ext cx="9156856" cy="4765701"/>
          </a:xfrm>
          <a:prstGeom prst="rect">
            <a:avLst/>
          </a:prstGeom>
          <a:noFill/>
          <a:ln>
            <a:noFill/>
          </a:ln>
        </p:spPr>
      </p:pic>
      <p:sp>
        <p:nvSpPr>
          <p:cNvPr id="341" name="Google Shape;341;p24"/>
          <p:cNvSpPr txBox="1"/>
          <p:nvPr/>
        </p:nvSpPr>
        <p:spPr>
          <a:xfrm>
            <a:off x="3263694" y="759509"/>
            <a:ext cx="5664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Medium"/>
                <a:ea typeface="Montserrat Medium"/>
                <a:cs typeface="Montserrat Medium"/>
                <a:sym typeface="Montserrat Medium"/>
              </a:rPr>
              <a:t>Dysglycemic Legacy</a:t>
            </a:r>
            <a:endParaRPr b="0" i="0" sz="2800" u="none" cap="none" strike="noStrike">
              <a:solidFill>
                <a:srgbClr val="000000"/>
              </a:solidFill>
              <a:latin typeface="Montserrat Medium"/>
              <a:ea typeface="Montserrat Medium"/>
              <a:cs typeface="Montserrat Medium"/>
              <a:sym typeface="Montserrat Medium"/>
            </a:endParaRPr>
          </a:p>
        </p:txBody>
      </p:sp>
      <p:grpSp>
        <p:nvGrpSpPr>
          <p:cNvPr id="342" name="Google Shape;342;p24"/>
          <p:cNvGrpSpPr/>
          <p:nvPr/>
        </p:nvGrpSpPr>
        <p:grpSpPr>
          <a:xfrm>
            <a:off x="0" y="0"/>
            <a:ext cx="12192003" cy="441148"/>
            <a:chOff x="0" y="0"/>
            <a:chExt cx="12192003" cy="441148"/>
          </a:xfrm>
        </p:grpSpPr>
        <p:sp>
          <p:nvSpPr>
            <p:cNvPr id="343" name="Google Shape;343;p24"/>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4" name="Google Shape;344;p24"/>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345" name="Google Shape;345;p24"/>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5"/>
          <p:cNvSpPr txBox="1"/>
          <p:nvPr>
            <p:ph type="title"/>
          </p:nvPr>
        </p:nvSpPr>
        <p:spPr>
          <a:xfrm>
            <a:off x="2293743" y="836712"/>
            <a:ext cx="7604515" cy="715677"/>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2"/>
              </a:buClr>
              <a:buSzPts val="3200"/>
              <a:buFont typeface="Verdana"/>
              <a:buNone/>
            </a:pPr>
            <a:r>
              <a:rPr b="0" lang="en-US" sz="2800">
                <a:solidFill>
                  <a:schemeClr val="dk1"/>
                </a:solidFill>
                <a:latin typeface="Montserrat Medium"/>
                <a:ea typeface="Montserrat Medium"/>
                <a:cs typeface="Montserrat Medium"/>
                <a:sym typeface="Montserrat Medium"/>
              </a:rPr>
              <a:t>“Glycemic Memory”- Treating all our patients and not only new onset diabetics</a:t>
            </a:r>
            <a:endParaRPr b="0" sz="2800">
              <a:solidFill>
                <a:schemeClr val="dk1"/>
              </a:solidFill>
              <a:latin typeface="Montserrat Medium"/>
              <a:ea typeface="Montserrat Medium"/>
              <a:cs typeface="Montserrat Medium"/>
              <a:sym typeface="Montserrat Medium"/>
            </a:endParaRPr>
          </a:p>
        </p:txBody>
      </p:sp>
      <p:pic>
        <p:nvPicPr>
          <p:cNvPr descr="/static-content/0.5480/images/195/art%253A10.1007%252Fs00125-009-1352-5/MediaObjects/125_2009_1352_Fig2_HTML.gif" id="351" name="Google Shape;351;p25"/>
          <p:cNvPicPr preferRelativeResize="0"/>
          <p:nvPr/>
        </p:nvPicPr>
        <p:blipFill rotWithShape="1">
          <a:blip r:embed="rId3">
            <a:alphaModFix/>
          </a:blip>
          <a:srcRect b="0" l="0" r="0" t="0"/>
          <a:stretch/>
        </p:blipFill>
        <p:spPr>
          <a:xfrm>
            <a:off x="2735628" y="2403826"/>
            <a:ext cx="5764477" cy="3617463"/>
          </a:xfrm>
          <a:prstGeom prst="rect">
            <a:avLst/>
          </a:prstGeom>
          <a:noFill/>
          <a:ln>
            <a:noFill/>
          </a:ln>
        </p:spPr>
      </p:pic>
      <p:grpSp>
        <p:nvGrpSpPr>
          <p:cNvPr id="352" name="Google Shape;352;p25"/>
          <p:cNvGrpSpPr/>
          <p:nvPr/>
        </p:nvGrpSpPr>
        <p:grpSpPr>
          <a:xfrm>
            <a:off x="0" y="0"/>
            <a:ext cx="12192003" cy="441148"/>
            <a:chOff x="0" y="0"/>
            <a:chExt cx="12192003" cy="441148"/>
          </a:xfrm>
        </p:grpSpPr>
        <p:sp>
          <p:nvSpPr>
            <p:cNvPr id="353" name="Google Shape;353;p25"/>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4" name="Google Shape;354;p25"/>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355" name="Google Shape;355;p25"/>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
        <p:nvSpPr>
          <p:cNvPr id="356" name="Google Shape;356;p25"/>
          <p:cNvSpPr txBox="1"/>
          <p:nvPr/>
        </p:nvSpPr>
        <p:spPr>
          <a:xfrm>
            <a:off x="1219786" y="6021288"/>
            <a:ext cx="9752428"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6">
                  <a:extLst>
                    <a:ext uri="{A12FA001-AC4F-418D-AE19-62706E023703}">
                      <ahyp:hlinkClr val="tx"/>
                    </a:ext>
                  </a:extLst>
                </a:hlinkClick>
              </a:rPr>
              <a:t>Cristina Bianchi</a:t>
            </a:r>
            <a:r>
              <a:rPr b="0" i="0" lang="en-US" sz="1400" u="none" cap="none" strike="noStrike">
                <a:solidFill>
                  <a:srgbClr val="000000"/>
                </a:solidFill>
                <a:latin typeface="arial"/>
                <a:ea typeface="arial"/>
                <a:cs typeface="arial"/>
                <a:sym typeface="arial"/>
              </a:rPr>
              <a:t>, </a:t>
            </a:r>
            <a:r>
              <a:rPr b="0" i="0" lang="en-US" sz="1400" u="sng" cap="none" strike="noStrike">
                <a:solidFill>
                  <a:srgbClr val="000000"/>
                </a:solidFill>
                <a:latin typeface="arial"/>
                <a:ea typeface="arial"/>
                <a:cs typeface="arial"/>
                <a:sym typeface="arial"/>
                <a:hlinkClick r:id="rId7">
                  <a:extLst>
                    <a:ext uri="{A12FA001-AC4F-418D-AE19-62706E023703}">
                      <ahyp:hlinkClr val="tx"/>
                    </a:ext>
                  </a:extLst>
                </a:hlinkClick>
              </a:rPr>
              <a:t>Stefano Del Prato</a:t>
            </a:r>
            <a:r>
              <a:rPr b="0" i="0" lang="en-US" sz="1400" u="none" cap="none" strike="noStrike">
                <a:solidFill>
                  <a:srgbClr val="000000"/>
                </a:solidFill>
                <a:latin typeface="arial"/>
                <a:ea typeface="arial"/>
                <a:cs typeface="arial"/>
                <a:sym typeface="arial"/>
              </a:rPr>
              <a:t>  Metabolic Memory and Individual Treatment Aims in Type 2 Diabetes – Outcome-Lessons Learned from Large Clinical Trials Published online 2011 Nov 10. doi: </a:t>
            </a:r>
            <a:r>
              <a:rPr b="0" i="0" lang="en-US" sz="1400" u="sng" cap="none" strike="noStrike">
                <a:solidFill>
                  <a:srgbClr val="000000"/>
                </a:solidFill>
                <a:latin typeface="arial"/>
                <a:ea typeface="arial"/>
                <a:cs typeface="arial"/>
                <a:sym typeface="arial"/>
                <a:hlinkClick r:id="rId8">
                  <a:extLst>
                    <a:ext uri="{A12FA001-AC4F-418D-AE19-62706E023703}">
                      <ahyp:hlinkClr val="tx"/>
                    </a:ext>
                  </a:extLst>
                </a:hlinkClick>
              </a:rPr>
              <a:t>10.1900/RDS.2011.8.432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27"/>
          <p:cNvPicPr preferRelativeResize="0"/>
          <p:nvPr/>
        </p:nvPicPr>
        <p:blipFill rotWithShape="1">
          <a:blip r:embed="rId3">
            <a:alphaModFix/>
          </a:blip>
          <a:srcRect b="48063" l="0" r="0" t="0"/>
          <a:stretch/>
        </p:blipFill>
        <p:spPr>
          <a:xfrm>
            <a:off x="9432561" y="6236984"/>
            <a:ext cx="724179" cy="621016"/>
          </a:xfrm>
          <a:prstGeom prst="rect">
            <a:avLst/>
          </a:prstGeom>
          <a:noFill/>
          <a:ln>
            <a:noFill/>
          </a:ln>
        </p:spPr>
      </p:pic>
      <p:sp>
        <p:nvSpPr>
          <p:cNvPr id="363" name="Google Shape;363;p27"/>
          <p:cNvSpPr/>
          <p:nvPr/>
        </p:nvSpPr>
        <p:spPr>
          <a:xfrm>
            <a:off x="5322480" y="1808736"/>
            <a:ext cx="1605280" cy="23322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000000"/>
              </a:solidFill>
              <a:latin typeface="Calibri"/>
              <a:ea typeface="Calibri"/>
              <a:cs typeface="Calibri"/>
              <a:sym typeface="Calibri"/>
            </a:endParaRPr>
          </a:p>
        </p:txBody>
      </p:sp>
      <p:pic>
        <p:nvPicPr>
          <p:cNvPr id="364" name="Google Shape;364;p27"/>
          <p:cNvPicPr preferRelativeResize="0"/>
          <p:nvPr/>
        </p:nvPicPr>
        <p:blipFill rotWithShape="1">
          <a:blip r:embed="rId4">
            <a:alphaModFix/>
          </a:blip>
          <a:srcRect b="0" l="0" r="0" t="0"/>
          <a:stretch/>
        </p:blipFill>
        <p:spPr>
          <a:xfrm>
            <a:off x="10142872" y="6534185"/>
            <a:ext cx="258433" cy="273844"/>
          </a:xfrm>
          <a:prstGeom prst="rect">
            <a:avLst/>
          </a:prstGeom>
          <a:noFill/>
          <a:ln>
            <a:noFill/>
          </a:ln>
        </p:spPr>
      </p:pic>
      <p:sp>
        <p:nvSpPr>
          <p:cNvPr id="365" name="Google Shape;365;p27"/>
          <p:cNvSpPr txBox="1"/>
          <p:nvPr>
            <p:ph type="title"/>
          </p:nvPr>
        </p:nvSpPr>
        <p:spPr>
          <a:xfrm>
            <a:off x="1542179" y="531424"/>
            <a:ext cx="9144000" cy="929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008799"/>
              </a:buClr>
              <a:buSzPts val="2700"/>
              <a:buFont typeface="Verdana"/>
              <a:buNone/>
            </a:pPr>
            <a:r>
              <a:rPr b="0" lang="en-US" sz="2800">
                <a:solidFill>
                  <a:schemeClr val="dk1"/>
                </a:solidFill>
                <a:latin typeface="Montserrat Medium"/>
                <a:ea typeface="Montserrat Medium"/>
                <a:cs typeface="Montserrat Medium"/>
                <a:sym typeface="Montserrat Medium"/>
              </a:rPr>
              <a:t>10-yr Risk of Complication for Early HbA1c &gt;6.5%</a:t>
            </a:r>
            <a:endParaRPr b="0" sz="2800">
              <a:solidFill>
                <a:schemeClr val="dk1"/>
              </a:solidFill>
              <a:latin typeface="Montserrat Medium"/>
              <a:ea typeface="Montserrat Medium"/>
              <a:cs typeface="Montserrat Medium"/>
              <a:sym typeface="Montserrat Medium"/>
            </a:endParaRPr>
          </a:p>
        </p:txBody>
      </p:sp>
      <p:sp>
        <p:nvSpPr>
          <p:cNvPr id="366" name="Google Shape;366;p27"/>
          <p:cNvSpPr txBox="1"/>
          <p:nvPr/>
        </p:nvSpPr>
        <p:spPr>
          <a:xfrm>
            <a:off x="983904" y="5394703"/>
            <a:ext cx="10563557" cy="1962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0" lang="en-US" sz="675" u="none" cap="none" strike="noStrike">
                <a:solidFill>
                  <a:srgbClr val="000000"/>
                </a:solidFill>
                <a:latin typeface="Calibri"/>
                <a:ea typeface="Calibri"/>
                <a:cs typeface="Calibri"/>
                <a:sym typeface="Calibri"/>
              </a:rPr>
              <a:t>HRs adjusted for year of diagnosis, age at diagnosis, sex, race/ethnicity, BMI, systolic and diastolic blood pressure, total cholesterol, HDL cholesterol, smoking status, HbA1c after each early exposure period, and comorbidity.</a:t>
            </a:r>
            <a:endParaRPr b="0" i="0" sz="1400" u="none" cap="none" strike="noStrike">
              <a:solidFill>
                <a:srgbClr val="000000"/>
              </a:solidFill>
              <a:latin typeface="Arial"/>
              <a:ea typeface="Arial"/>
              <a:cs typeface="Arial"/>
              <a:sym typeface="Arial"/>
            </a:endParaRPr>
          </a:p>
        </p:txBody>
      </p:sp>
      <p:sp>
        <p:nvSpPr>
          <p:cNvPr id="367" name="Google Shape;367;p27"/>
          <p:cNvSpPr txBox="1"/>
          <p:nvPr/>
        </p:nvSpPr>
        <p:spPr>
          <a:xfrm>
            <a:off x="1199456" y="6331063"/>
            <a:ext cx="5775493" cy="230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Laiteerapong N et al Diabetes Care August 13, 2018, doi: 10.2337/dc17-1144. [Epub ahead of print]</a:t>
            </a:r>
            <a:endParaRPr b="0" i="0" sz="1400" u="none" cap="none" strike="noStrike">
              <a:solidFill>
                <a:srgbClr val="000000"/>
              </a:solidFill>
              <a:latin typeface="Arial"/>
              <a:ea typeface="Arial"/>
              <a:cs typeface="Arial"/>
              <a:sym typeface="Arial"/>
            </a:endParaRPr>
          </a:p>
        </p:txBody>
      </p:sp>
      <p:sp>
        <p:nvSpPr>
          <p:cNvPr id="368" name="Google Shape;368;p27"/>
          <p:cNvSpPr/>
          <p:nvPr/>
        </p:nvSpPr>
        <p:spPr>
          <a:xfrm>
            <a:off x="1836547" y="1368205"/>
            <a:ext cx="8518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34,737 managed care newly diagnosed T2DM patients; 10 years of survival (average follow-up 13.0 years)</a:t>
            </a:r>
            <a:endParaRPr b="0" i="0" sz="1400" u="none" cap="none" strike="noStrike">
              <a:solidFill>
                <a:schemeClr val="dk1"/>
              </a:solidFill>
              <a:latin typeface="Montserrat"/>
              <a:ea typeface="Montserrat"/>
              <a:cs typeface="Montserrat"/>
              <a:sym typeface="Montserrat"/>
            </a:endParaRPr>
          </a:p>
        </p:txBody>
      </p:sp>
      <p:grpSp>
        <p:nvGrpSpPr>
          <p:cNvPr id="369" name="Google Shape;369;p27"/>
          <p:cNvGrpSpPr/>
          <p:nvPr/>
        </p:nvGrpSpPr>
        <p:grpSpPr>
          <a:xfrm>
            <a:off x="2102015" y="1763399"/>
            <a:ext cx="8024050" cy="3405447"/>
            <a:chOff x="711381" y="1216630"/>
            <a:chExt cx="7028971" cy="3215067"/>
          </a:xfrm>
        </p:grpSpPr>
        <p:pic>
          <p:nvPicPr>
            <p:cNvPr id="370" name="Google Shape;370;p27"/>
            <p:cNvPicPr preferRelativeResize="0"/>
            <p:nvPr/>
          </p:nvPicPr>
          <p:blipFill rotWithShape="1">
            <a:blip r:embed="rId5">
              <a:alphaModFix/>
            </a:blip>
            <a:srcRect b="11515" l="0" r="0" t="0"/>
            <a:stretch/>
          </p:blipFill>
          <p:spPr>
            <a:xfrm>
              <a:off x="1494876" y="1329828"/>
              <a:ext cx="6245476" cy="1429018"/>
            </a:xfrm>
            <a:prstGeom prst="rect">
              <a:avLst/>
            </a:prstGeom>
            <a:solidFill>
              <a:schemeClr val="dk1"/>
            </a:solidFill>
            <a:ln>
              <a:noFill/>
            </a:ln>
          </p:spPr>
        </p:pic>
        <p:pic>
          <p:nvPicPr>
            <p:cNvPr id="371" name="Google Shape;371;p27"/>
            <p:cNvPicPr preferRelativeResize="0"/>
            <p:nvPr/>
          </p:nvPicPr>
          <p:blipFill rotWithShape="1">
            <a:blip r:embed="rId6">
              <a:alphaModFix/>
            </a:blip>
            <a:srcRect b="0" l="0" r="0" t="0"/>
            <a:stretch/>
          </p:blipFill>
          <p:spPr>
            <a:xfrm>
              <a:off x="1482521" y="2835809"/>
              <a:ext cx="6120680" cy="1595888"/>
            </a:xfrm>
            <a:prstGeom prst="rect">
              <a:avLst/>
            </a:prstGeom>
            <a:noFill/>
            <a:ln>
              <a:noFill/>
            </a:ln>
          </p:spPr>
        </p:pic>
        <p:pic>
          <p:nvPicPr>
            <p:cNvPr id="372" name="Google Shape;372;p27"/>
            <p:cNvPicPr preferRelativeResize="0"/>
            <p:nvPr/>
          </p:nvPicPr>
          <p:blipFill rotWithShape="1">
            <a:blip r:embed="rId7">
              <a:alphaModFix/>
            </a:blip>
            <a:srcRect b="0" l="0" r="0" t="0"/>
            <a:stretch/>
          </p:blipFill>
          <p:spPr>
            <a:xfrm>
              <a:off x="1187624" y="1216630"/>
              <a:ext cx="295276" cy="1354444"/>
            </a:xfrm>
            <a:prstGeom prst="rect">
              <a:avLst/>
            </a:prstGeom>
            <a:noFill/>
            <a:ln>
              <a:noFill/>
            </a:ln>
          </p:spPr>
        </p:pic>
        <p:pic>
          <p:nvPicPr>
            <p:cNvPr id="373" name="Google Shape;373;p27"/>
            <p:cNvPicPr preferRelativeResize="0"/>
            <p:nvPr/>
          </p:nvPicPr>
          <p:blipFill rotWithShape="1">
            <a:blip r:embed="rId8">
              <a:alphaModFix/>
            </a:blip>
            <a:srcRect b="0" l="0" r="0" t="0"/>
            <a:stretch/>
          </p:blipFill>
          <p:spPr>
            <a:xfrm>
              <a:off x="1187624" y="2672544"/>
              <a:ext cx="295276" cy="1354444"/>
            </a:xfrm>
            <a:prstGeom prst="rect">
              <a:avLst/>
            </a:prstGeom>
            <a:noFill/>
            <a:ln>
              <a:noFill/>
            </a:ln>
          </p:spPr>
        </p:pic>
        <p:sp>
          <p:nvSpPr>
            <p:cNvPr id="374" name="Google Shape;374;p27"/>
            <p:cNvSpPr txBox="1"/>
            <p:nvPr/>
          </p:nvSpPr>
          <p:spPr>
            <a:xfrm rot="-5400000">
              <a:off x="313281" y="3161800"/>
              <a:ext cx="1200613" cy="4044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Calibri"/>
                  <a:ea typeface="Calibri"/>
                  <a:cs typeface="Calibri"/>
                  <a:sym typeface="Calibri"/>
                </a:rPr>
                <a:t>Macrovascular</a:t>
              </a:r>
              <a:endParaRPr b="1" i="0" sz="1200" u="none" cap="none" strike="noStrike">
                <a:solidFill>
                  <a:srgbClr val="595959"/>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Calibri"/>
                  <a:ea typeface="Calibri"/>
                  <a:cs typeface="Calibri"/>
                  <a:sym typeface="Calibri"/>
                </a:rPr>
                <a:t>events</a:t>
              </a:r>
              <a:endParaRPr b="0" i="0" sz="1400" u="none" cap="none" strike="noStrike">
                <a:solidFill>
                  <a:srgbClr val="000000"/>
                </a:solidFill>
                <a:latin typeface="Arial"/>
                <a:ea typeface="Arial"/>
                <a:cs typeface="Arial"/>
                <a:sym typeface="Arial"/>
              </a:endParaRPr>
            </a:p>
          </p:txBody>
        </p:sp>
        <p:sp>
          <p:nvSpPr>
            <p:cNvPr id="375" name="Google Shape;375;p27"/>
            <p:cNvSpPr/>
            <p:nvPr/>
          </p:nvSpPr>
          <p:spPr>
            <a:xfrm>
              <a:off x="4260111" y="1717591"/>
              <a:ext cx="86400" cy="86400"/>
            </a:xfrm>
            <a:prstGeom prst="ellipse">
              <a:avLst/>
            </a:prstGeom>
            <a:solidFill>
              <a:schemeClr val="dk1"/>
            </a:solidFill>
            <a:ln cap="flat" cmpd="sng" w="9525">
              <a:solidFill>
                <a:srgbClr val="3C3C3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76" name="Google Shape;376;p27"/>
            <p:cNvSpPr/>
            <p:nvPr/>
          </p:nvSpPr>
          <p:spPr>
            <a:xfrm>
              <a:off x="4219716" y="2253100"/>
              <a:ext cx="86400" cy="86400"/>
            </a:xfrm>
            <a:prstGeom prst="ellipse">
              <a:avLst/>
            </a:prstGeom>
            <a:solidFill>
              <a:schemeClr val="dk1"/>
            </a:solidFill>
            <a:ln cap="flat" cmpd="sng" w="9525">
              <a:solidFill>
                <a:srgbClr val="3C3C3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77" name="Google Shape;377;p27"/>
            <p:cNvSpPr/>
            <p:nvPr/>
          </p:nvSpPr>
          <p:spPr>
            <a:xfrm>
              <a:off x="4179321" y="3200782"/>
              <a:ext cx="86400" cy="86400"/>
            </a:xfrm>
            <a:prstGeom prst="ellipse">
              <a:avLst/>
            </a:prstGeom>
            <a:solidFill>
              <a:schemeClr val="dk1"/>
            </a:solidFill>
            <a:ln cap="flat" cmpd="sng" w="9525">
              <a:solidFill>
                <a:srgbClr val="3C3C3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78" name="Google Shape;378;p27"/>
            <p:cNvSpPr/>
            <p:nvPr/>
          </p:nvSpPr>
          <p:spPr>
            <a:xfrm>
              <a:off x="4200473" y="3732996"/>
              <a:ext cx="86400" cy="86400"/>
            </a:xfrm>
            <a:prstGeom prst="ellipse">
              <a:avLst/>
            </a:prstGeom>
            <a:solidFill>
              <a:schemeClr val="dk1"/>
            </a:solidFill>
            <a:ln cap="flat" cmpd="sng" w="9525">
              <a:solidFill>
                <a:srgbClr val="3C3C3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79" name="Google Shape;379;p27"/>
            <p:cNvSpPr/>
            <p:nvPr/>
          </p:nvSpPr>
          <p:spPr>
            <a:xfrm>
              <a:off x="4414799" y="1615350"/>
              <a:ext cx="86400" cy="86400"/>
            </a:xfrm>
            <a:prstGeom prst="rect">
              <a:avLst/>
            </a:prstGeom>
            <a:solidFill>
              <a:srgbClr val="BCBCBC"/>
            </a:solidFill>
            <a:ln cap="flat" cmpd="sng" w="9525">
              <a:solidFill>
                <a:srgbClr val="F446BE"/>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0" name="Google Shape;380;p27"/>
            <p:cNvSpPr/>
            <p:nvPr/>
          </p:nvSpPr>
          <p:spPr>
            <a:xfrm>
              <a:off x="4355976" y="2146366"/>
              <a:ext cx="86400" cy="86400"/>
            </a:xfrm>
            <a:prstGeom prst="rect">
              <a:avLst/>
            </a:prstGeom>
            <a:solidFill>
              <a:srgbClr val="BCBCBC"/>
            </a:solidFill>
            <a:ln cap="flat" cmpd="sng" w="9525">
              <a:solidFill>
                <a:srgbClr val="F446BE"/>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1" name="Google Shape;381;p27"/>
            <p:cNvSpPr/>
            <p:nvPr/>
          </p:nvSpPr>
          <p:spPr>
            <a:xfrm>
              <a:off x="4250477" y="3101402"/>
              <a:ext cx="86400" cy="86400"/>
            </a:xfrm>
            <a:prstGeom prst="rect">
              <a:avLst/>
            </a:prstGeom>
            <a:solidFill>
              <a:srgbClr val="BCBCBC"/>
            </a:solidFill>
            <a:ln cap="flat" cmpd="sng" w="9525">
              <a:solidFill>
                <a:srgbClr val="F446BE"/>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2" name="Google Shape;382;p27"/>
            <p:cNvSpPr/>
            <p:nvPr/>
          </p:nvSpPr>
          <p:spPr>
            <a:xfrm>
              <a:off x="4266475" y="3624984"/>
              <a:ext cx="86400" cy="86400"/>
            </a:xfrm>
            <a:prstGeom prst="rect">
              <a:avLst/>
            </a:prstGeom>
            <a:solidFill>
              <a:srgbClr val="BCBCBC"/>
            </a:solidFill>
            <a:ln cap="flat" cmpd="sng" w="9525">
              <a:solidFill>
                <a:srgbClr val="F446BE"/>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3" name="Google Shape;383;p27"/>
            <p:cNvSpPr/>
            <p:nvPr/>
          </p:nvSpPr>
          <p:spPr>
            <a:xfrm>
              <a:off x="4329740" y="3541504"/>
              <a:ext cx="79200" cy="86400"/>
            </a:xfrm>
            <a:prstGeom prst="triangle">
              <a:avLst>
                <a:gd fmla="val 50000" name="adj"/>
              </a:avLst>
            </a:prstGeom>
            <a:noFill/>
            <a:ln cap="flat" cmpd="sng" w="9525">
              <a:solidFill>
                <a:srgbClr val="42424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4" name="Google Shape;384;p27"/>
            <p:cNvSpPr/>
            <p:nvPr/>
          </p:nvSpPr>
          <p:spPr>
            <a:xfrm>
              <a:off x="4266384" y="2993390"/>
              <a:ext cx="79200" cy="86400"/>
            </a:xfrm>
            <a:prstGeom prst="triangle">
              <a:avLst>
                <a:gd fmla="val 50000" name="adj"/>
              </a:avLst>
            </a:prstGeom>
            <a:solidFill>
              <a:schemeClr val="dk1"/>
            </a:solidFill>
            <a:ln cap="flat" cmpd="sng" w="9525">
              <a:solidFill>
                <a:srgbClr val="42424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5" name="Google Shape;385;p27"/>
            <p:cNvSpPr/>
            <p:nvPr/>
          </p:nvSpPr>
          <p:spPr>
            <a:xfrm>
              <a:off x="4482412" y="2023109"/>
              <a:ext cx="79200" cy="86400"/>
            </a:xfrm>
            <a:prstGeom prst="triangle">
              <a:avLst>
                <a:gd fmla="val 50000" name="adj"/>
              </a:avLst>
            </a:prstGeom>
            <a:solidFill>
              <a:schemeClr val="dk1"/>
            </a:solidFill>
            <a:ln cap="flat" cmpd="sng" w="9525">
              <a:solidFill>
                <a:srgbClr val="42424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6" name="Google Shape;386;p27"/>
            <p:cNvSpPr/>
            <p:nvPr/>
          </p:nvSpPr>
          <p:spPr>
            <a:xfrm>
              <a:off x="4524300" y="1497509"/>
              <a:ext cx="79200" cy="86400"/>
            </a:xfrm>
            <a:prstGeom prst="triangle">
              <a:avLst>
                <a:gd fmla="val 50000" name="adj"/>
              </a:avLst>
            </a:prstGeom>
            <a:solidFill>
              <a:schemeClr val="dk1"/>
            </a:solidFill>
            <a:ln cap="flat" cmpd="sng" w="9525">
              <a:solidFill>
                <a:srgbClr val="42424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7" name="Google Shape;387;p27"/>
            <p:cNvSpPr/>
            <p:nvPr/>
          </p:nvSpPr>
          <p:spPr>
            <a:xfrm>
              <a:off x="4936435" y="1408800"/>
              <a:ext cx="86400" cy="86400"/>
            </a:xfrm>
            <a:prstGeom prst="diamond">
              <a:avLst/>
            </a:prstGeom>
            <a:noFill/>
            <a:ln cap="flat" cmpd="sng" w="9525">
              <a:solidFill>
                <a:srgbClr val="2C2C2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8" name="Google Shape;388;p27"/>
            <p:cNvSpPr/>
            <p:nvPr/>
          </p:nvSpPr>
          <p:spPr>
            <a:xfrm>
              <a:off x="4746781" y="1938974"/>
              <a:ext cx="86400" cy="86400"/>
            </a:xfrm>
            <a:prstGeom prst="diamond">
              <a:avLst/>
            </a:prstGeom>
            <a:noFill/>
            <a:ln cap="flat" cmpd="sng" w="9525">
              <a:solidFill>
                <a:srgbClr val="2C2C2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89" name="Google Shape;389;p27"/>
            <p:cNvSpPr/>
            <p:nvPr/>
          </p:nvSpPr>
          <p:spPr>
            <a:xfrm>
              <a:off x="4417987" y="2896050"/>
              <a:ext cx="86400" cy="86400"/>
            </a:xfrm>
            <a:prstGeom prst="diamond">
              <a:avLst/>
            </a:prstGeom>
            <a:noFill/>
            <a:ln cap="flat" cmpd="sng" w="9525">
              <a:solidFill>
                <a:srgbClr val="2C2C2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390" name="Google Shape;390;p27"/>
            <p:cNvSpPr txBox="1"/>
            <p:nvPr/>
          </p:nvSpPr>
          <p:spPr>
            <a:xfrm rot="-5400000">
              <a:off x="313281" y="1715353"/>
              <a:ext cx="1200613" cy="4044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Calibri"/>
                  <a:ea typeface="Calibri"/>
                  <a:cs typeface="Calibri"/>
                  <a:sym typeface="Calibri"/>
                </a:rPr>
                <a:t>Microvascular</a:t>
              </a:r>
              <a:endParaRPr b="1" i="0" sz="1200" u="none" cap="none" strike="noStrike">
                <a:solidFill>
                  <a:srgbClr val="595959"/>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595959"/>
                  </a:solidFill>
                  <a:latin typeface="Calibri"/>
                  <a:ea typeface="Calibri"/>
                  <a:cs typeface="Calibri"/>
                  <a:sym typeface="Calibri"/>
                </a:rPr>
                <a:t>events</a:t>
              </a:r>
              <a:endParaRPr b="0" i="0" sz="1400" u="none" cap="none" strike="noStrike">
                <a:solidFill>
                  <a:srgbClr val="000000"/>
                </a:solidFill>
                <a:latin typeface="Arial"/>
                <a:ea typeface="Arial"/>
                <a:cs typeface="Arial"/>
                <a:sym typeface="Arial"/>
              </a:endParaRPr>
            </a:p>
          </p:txBody>
        </p:sp>
      </p:grpSp>
      <p:pic>
        <p:nvPicPr>
          <p:cNvPr id="391" name="Google Shape;391;p27"/>
          <p:cNvPicPr preferRelativeResize="0"/>
          <p:nvPr/>
        </p:nvPicPr>
        <p:blipFill rotWithShape="1">
          <a:blip r:embed="rId9">
            <a:alphaModFix/>
          </a:blip>
          <a:srcRect b="0" l="0" r="0" t="0"/>
          <a:stretch/>
        </p:blipFill>
        <p:spPr>
          <a:xfrm>
            <a:off x="1920067" y="5286957"/>
            <a:ext cx="8572653" cy="734331"/>
          </a:xfrm>
          <a:prstGeom prst="rect">
            <a:avLst/>
          </a:prstGeom>
          <a:noFill/>
          <a:ln>
            <a:noFill/>
          </a:ln>
        </p:spPr>
      </p:pic>
      <p:grpSp>
        <p:nvGrpSpPr>
          <p:cNvPr id="392" name="Google Shape;392;p27"/>
          <p:cNvGrpSpPr/>
          <p:nvPr/>
        </p:nvGrpSpPr>
        <p:grpSpPr>
          <a:xfrm>
            <a:off x="0" y="0"/>
            <a:ext cx="12192003" cy="441148"/>
            <a:chOff x="0" y="0"/>
            <a:chExt cx="12192003" cy="441148"/>
          </a:xfrm>
        </p:grpSpPr>
        <p:sp>
          <p:nvSpPr>
            <p:cNvPr id="393" name="Google Shape;393;p27"/>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4" name="Google Shape;394;p27"/>
            <p:cNvPicPr preferRelativeResize="0"/>
            <p:nvPr/>
          </p:nvPicPr>
          <p:blipFill rotWithShape="1">
            <a:blip r:embed="rId10">
              <a:alphaModFix/>
            </a:blip>
            <a:srcRect b="19388" l="0" r="0" t="53498"/>
            <a:stretch/>
          </p:blipFill>
          <p:spPr>
            <a:xfrm>
              <a:off x="10087575" y="0"/>
              <a:ext cx="2104428" cy="441148"/>
            </a:xfrm>
            <a:prstGeom prst="rect">
              <a:avLst/>
            </a:prstGeom>
            <a:noFill/>
            <a:ln>
              <a:noFill/>
            </a:ln>
          </p:spPr>
        </p:pic>
        <p:pic>
          <p:nvPicPr>
            <p:cNvPr id="395" name="Google Shape;395;p27"/>
            <p:cNvPicPr preferRelativeResize="0"/>
            <p:nvPr/>
          </p:nvPicPr>
          <p:blipFill rotWithShape="1">
            <a:blip r:embed="rId11">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28"/>
          <p:cNvPicPr preferRelativeResize="0"/>
          <p:nvPr/>
        </p:nvPicPr>
        <p:blipFill rotWithShape="1">
          <a:blip r:embed="rId3">
            <a:alphaModFix/>
          </a:blip>
          <a:srcRect b="48063" l="0" r="0" t="0"/>
          <a:stretch/>
        </p:blipFill>
        <p:spPr>
          <a:xfrm>
            <a:off x="9460928" y="6074595"/>
            <a:ext cx="724179" cy="621016"/>
          </a:xfrm>
          <a:prstGeom prst="rect">
            <a:avLst/>
          </a:prstGeom>
          <a:noFill/>
          <a:ln>
            <a:noFill/>
          </a:ln>
        </p:spPr>
      </p:pic>
      <p:sp>
        <p:nvSpPr>
          <p:cNvPr id="402" name="Google Shape;402;p28"/>
          <p:cNvSpPr/>
          <p:nvPr/>
        </p:nvSpPr>
        <p:spPr>
          <a:xfrm>
            <a:off x="5430340" y="1835204"/>
            <a:ext cx="1389560" cy="180289"/>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000000"/>
              </a:solidFill>
              <a:latin typeface="Calibri"/>
              <a:ea typeface="Calibri"/>
              <a:cs typeface="Calibri"/>
              <a:sym typeface="Calibri"/>
            </a:endParaRPr>
          </a:p>
        </p:txBody>
      </p:sp>
      <p:pic>
        <p:nvPicPr>
          <p:cNvPr id="403" name="Google Shape;403;p28"/>
          <p:cNvPicPr preferRelativeResize="0"/>
          <p:nvPr/>
        </p:nvPicPr>
        <p:blipFill rotWithShape="1">
          <a:blip r:embed="rId4">
            <a:alphaModFix/>
          </a:blip>
          <a:srcRect b="0" l="0" r="0" t="0"/>
          <a:stretch/>
        </p:blipFill>
        <p:spPr>
          <a:xfrm>
            <a:off x="10292379" y="6283402"/>
            <a:ext cx="258433" cy="273844"/>
          </a:xfrm>
          <a:prstGeom prst="rect">
            <a:avLst/>
          </a:prstGeom>
          <a:noFill/>
          <a:ln>
            <a:noFill/>
          </a:ln>
        </p:spPr>
      </p:pic>
      <p:sp>
        <p:nvSpPr>
          <p:cNvPr id="404" name="Google Shape;404;p28"/>
          <p:cNvSpPr txBox="1"/>
          <p:nvPr>
            <p:ph type="title"/>
          </p:nvPr>
        </p:nvSpPr>
        <p:spPr>
          <a:xfrm>
            <a:off x="1523994" y="559298"/>
            <a:ext cx="9144000" cy="929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70C0"/>
              </a:buClr>
              <a:buSzPts val="3200"/>
              <a:buFont typeface="Verdana"/>
              <a:buNone/>
            </a:pPr>
            <a:r>
              <a:rPr b="0" lang="en-US" sz="2800">
                <a:solidFill>
                  <a:schemeClr val="dk1"/>
                </a:solidFill>
                <a:latin typeface="Montserrat Medium"/>
                <a:ea typeface="Montserrat Medium"/>
                <a:cs typeface="Montserrat Medium"/>
                <a:sym typeface="Montserrat Medium"/>
              </a:rPr>
              <a:t>Pathophysiology-Driven Initial </a:t>
            </a:r>
            <a:endParaRPr b="0" sz="2800">
              <a:solidFill>
                <a:schemeClr val="dk1"/>
              </a:solidFill>
              <a:latin typeface="Montserrat Medium"/>
              <a:ea typeface="Montserrat Medium"/>
              <a:cs typeface="Montserrat Medium"/>
              <a:sym typeface="Montserrat Medium"/>
            </a:endParaRPr>
          </a:p>
          <a:p>
            <a:pPr indent="0" lvl="0" marL="0" rtl="0" algn="ctr">
              <a:lnSpc>
                <a:spcPct val="100000"/>
              </a:lnSpc>
              <a:spcBef>
                <a:spcPts val="0"/>
              </a:spcBef>
              <a:spcAft>
                <a:spcPts val="0"/>
              </a:spcAft>
              <a:buClr>
                <a:srgbClr val="0070C0"/>
              </a:buClr>
              <a:buSzPts val="3200"/>
              <a:buFont typeface="Verdana"/>
              <a:buNone/>
            </a:pPr>
            <a:r>
              <a:rPr b="0" lang="en-US" sz="2800">
                <a:solidFill>
                  <a:schemeClr val="dk1"/>
                </a:solidFill>
                <a:latin typeface="Montserrat Medium"/>
                <a:ea typeface="Montserrat Medium"/>
                <a:cs typeface="Montserrat Medium"/>
                <a:sym typeface="Montserrat Medium"/>
              </a:rPr>
              <a:t>Combination Therapy                                                        </a:t>
            </a:r>
            <a:endParaRPr b="0" sz="2800">
              <a:solidFill>
                <a:schemeClr val="dk1"/>
              </a:solidFill>
              <a:latin typeface="Montserrat Medium"/>
              <a:ea typeface="Montserrat Medium"/>
              <a:cs typeface="Montserrat Medium"/>
              <a:sym typeface="Montserrat Medium"/>
            </a:endParaRPr>
          </a:p>
        </p:txBody>
      </p:sp>
      <p:sp>
        <p:nvSpPr>
          <p:cNvPr id="405" name="Google Shape;405;p28"/>
          <p:cNvSpPr/>
          <p:nvPr/>
        </p:nvSpPr>
        <p:spPr>
          <a:xfrm>
            <a:off x="876342" y="6490398"/>
            <a:ext cx="3097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Abdul-Ghani  MA et al Diabetes Obes Metab 2015;17:268–275</a:t>
            </a:r>
            <a:endParaRPr b="0" i="0" sz="900" u="none" cap="none" strike="noStrike">
              <a:solidFill>
                <a:srgbClr val="000000"/>
              </a:solidFill>
              <a:latin typeface="Calibri"/>
              <a:ea typeface="Calibri"/>
              <a:cs typeface="Calibri"/>
              <a:sym typeface="Calibri"/>
            </a:endParaRPr>
          </a:p>
        </p:txBody>
      </p:sp>
      <p:sp>
        <p:nvSpPr>
          <p:cNvPr id="406" name="Google Shape;406;p28"/>
          <p:cNvSpPr/>
          <p:nvPr/>
        </p:nvSpPr>
        <p:spPr>
          <a:xfrm>
            <a:off x="1360951" y="1659850"/>
            <a:ext cx="9470100" cy="531000"/>
          </a:xfrm>
          <a:prstGeom prst="rect">
            <a:avLst/>
          </a:prstGeom>
          <a:noFill/>
          <a:ln>
            <a:noFill/>
          </a:ln>
        </p:spPr>
        <p:txBody>
          <a:bodyPr anchorCtr="0" anchor="t" bIns="45700" lIns="91425" spcFirstLastPara="1" rIns="91425" wrap="square" tIns="45700">
            <a:spAutoFit/>
          </a:bodyPr>
          <a:lstStyle/>
          <a:p>
            <a:pPr indent="-1747794" lvl="0" marL="1747794" marR="0" rtl="0" algn="l">
              <a:lnSpc>
                <a:spcPct val="100000"/>
              </a:lnSpc>
              <a:spcBef>
                <a:spcPts val="0"/>
              </a:spcBef>
              <a:spcAft>
                <a:spcPts val="0"/>
              </a:spcAft>
              <a:buClr>
                <a:srgbClr val="000000"/>
              </a:buClr>
              <a:buSzPts val="1425"/>
              <a:buFont typeface="Arial"/>
              <a:buNone/>
            </a:pPr>
            <a:r>
              <a:rPr b="0" i="0" lang="en-US" sz="1425" u="none" cap="none" strike="noStrike">
                <a:solidFill>
                  <a:schemeClr val="dk1"/>
                </a:solidFill>
                <a:latin typeface="Montserrat"/>
                <a:ea typeface="Montserrat"/>
                <a:cs typeface="Montserrat"/>
                <a:sym typeface="Montserrat"/>
              </a:rPr>
              <a:t>Triple therapy: metformin+pioglitazone+exenatide</a:t>
            </a:r>
            <a:endParaRPr b="0" i="0" sz="1425" u="none" cap="none" strike="noStrike">
              <a:solidFill>
                <a:schemeClr val="dk1"/>
              </a:solidFill>
              <a:latin typeface="Montserrat"/>
              <a:ea typeface="Montserrat"/>
              <a:cs typeface="Montserrat"/>
              <a:sym typeface="Montserrat"/>
            </a:endParaRPr>
          </a:p>
          <a:p>
            <a:pPr indent="-1747794" lvl="0" marL="1747794" marR="0" rtl="0" algn="l">
              <a:lnSpc>
                <a:spcPct val="100000"/>
              </a:lnSpc>
              <a:spcBef>
                <a:spcPts val="0"/>
              </a:spcBef>
              <a:spcAft>
                <a:spcPts val="0"/>
              </a:spcAft>
              <a:buClr>
                <a:srgbClr val="000000"/>
              </a:buClr>
              <a:buSzPts val="1425"/>
              <a:buFont typeface="Arial"/>
              <a:buNone/>
            </a:pPr>
            <a:r>
              <a:rPr b="0" i="0" lang="en-US" sz="1425" u="none" cap="none" strike="noStrike">
                <a:solidFill>
                  <a:schemeClr val="dk1"/>
                </a:solidFill>
                <a:latin typeface="Montserrat"/>
                <a:ea typeface="Montserrat"/>
                <a:cs typeface="Montserrat"/>
                <a:sym typeface="Montserrat"/>
              </a:rPr>
              <a:t>Conventional therapy: metformin followed by sequential addition of sulfonylurea and glargine insulin</a:t>
            </a:r>
            <a:endParaRPr b="0" i="0" sz="1425" u="none" cap="none" strike="noStrike">
              <a:solidFill>
                <a:schemeClr val="dk1"/>
              </a:solidFill>
              <a:latin typeface="Montserrat"/>
              <a:ea typeface="Montserrat"/>
              <a:cs typeface="Montserrat"/>
              <a:sym typeface="Montserrat"/>
            </a:endParaRPr>
          </a:p>
        </p:txBody>
      </p:sp>
      <p:pic>
        <p:nvPicPr>
          <p:cNvPr id="407" name="Google Shape;407;p28"/>
          <p:cNvPicPr preferRelativeResize="0"/>
          <p:nvPr/>
        </p:nvPicPr>
        <p:blipFill rotWithShape="1">
          <a:blip r:embed="rId5">
            <a:alphaModFix/>
          </a:blip>
          <a:srcRect b="0" l="0" r="0" t="0"/>
          <a:stretch/>
        </p:blipFill>
        <p:spPr>
          <a:xfrm>
            <a:off x="6229742" y="2688637"/>
            <a:ext cx="4191854" cy="3000260"/>
          </a:xfrm>
          <a:prstGeom prst="rect">
            <a:avLst/>
          </a:prstGeom>
          <a:noFill/>
          <a:ln>
            <a:noFill/>
          </a:ln>
        </p:spPr>
      </p:pic>
      <p:sp>
        <p:nvSpPr>
          <p:cNvPr id="408" name="Google Shape;408;p28"/>
          <p:cNvSpPr/>
          <p:nvPr/>
        </p:nvSpPr>
        <p:spPr>
          <a:xfrm>
            <a:off x="9427722" y="3793289"/>
            <a:ext cx="790593" cy="3116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25"/>
              <a:buFont typeface="Arial"/>
              <a:buNone/>
            </a:pPr>
            <a:r>
              <a:rPr b="0" i="0" lang="en-US" sz="1425" u="none" cap="none" strike="noStrike">
                <a:solidFill>
                  <a:srgbClr val="000000"/>
                </a:solidFill>
                <a:latin typeface="Calibri"/>
                <a:ea typeface="Calibri"/>
                <a:cs typeface="Calibri"/>
                <a:sym typeface="Calibri"/>
              </a:rPr>
              <a:t>p</a:t>
            </a:r>
            <a:r>
              <a:rPr b="0" i="1" lang="en-US" sz="1425" u="none" cap="none" strike="noStrike">
                <a:solidFill>
                  <a:srgbClr val="000000"/>
                </a:solidFill>
                <a:latin typeface="Calibri"/>
                <a:ea typeface="Calibri"/>
                <a:cs typeface="Calibri"/>
                <a:sym typeface="Calibri"/>
              </a:rPr>
              <a:t>&lt;0.001</a:t>
            </a:r>
            <a:endParaRPr b="0" i="0" sz="1425" u="none" cap="none" strike="noStrike">
              <a:solidFill>
                <a:srgbClr val="000000"/>
              </a:solidFill>
              <a:latin typeface="Calibri"/>
              <a:ea typeface="Calibri"/>
              <a:cs typeface="Calibri"/>
              <a:sym typeface="Calibri"/>
            </a:endParaRPr>
          </a:p>
        </p:txBody>
      </p:sp>
      <p:sp>
        <p:nvSpPr>
          <p:cNvPr id="409" name="Google Shape;409;p28"/>
          <p:cNvSpPr/>
          <p:nvPr/>
        </p:nvSpPr>
        <p:spPr>
          <a:xfrm>
            <a:off x="6649492" y="2220939"/>
            <a:ext cx="3818100" cy="33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75"/>
              <a:buFont typeface="Arial"/>
              <a:buNone/>
            </a:pPr>
            <a:r>
              <a:rPr b="1" i="0" lang="en-US" sz="1575" u="none" cap="none" strike="noStrike">
                <a:solidFill>
                  <a:srgbClr val="000000"/>
                </a:solidFill>
                <a:latin typeface="Calibri"/>
                <a:ea typeface="Calibri"/>
                <a:cs typeface="Calibri"/>
                <a:sym typeface="Calibri"/>
              </a:rPr>
              <a:t>Time to treatment failure (HbA1c &gt;6.5%)</a:t>
            </a:r>
            <a:endParaRPr b="0" i="0" sz="1400" u="none" cap="none" strike="noStrike">
              <a:solidFill>
                <a:srgbClr val="000000"/>
              </a:solidFill>
              <a:latin typeface="Arial"/>
              <a:ea typeface="Arial"/>
              <a:cs typeface="Arial"/>
              <a:sym typeface="Arial"/>
            </a:endParaRPr>
          </a:p>
        </p:txBody>
      </p:sp>
      <p:pic>
        <p:nvPicPr>
          <p:cNvPr id="410" name="Google Shape;410;p28"/>
          <p:cNvPicPr preferRelativeResize="0"/>
          <p:nvPr/>
        </p:nvPicPr>
        <p:blipFill rotWithShape="1">
          <a:blip r:embed="rId6">
            <a:alphaModFix/>
          </a:blip>
          <a:srcRect b="0" l="3078" r="0" t="0"/>
          <a:stretch/>
        </p:blipFill>
        <p:spPr>
          <a:xfrm>
            <a:off x="1579229" y="2618645"/>
            <a:ext cx="4819209" cy="2903371"/>
          </a:xfrm>
          <a:prstGeom prst="rect">
            <a:avLst/>
          </a:prstGeom>
          <a:noFill/>
          <a:ln>
            <a:noFill/>
          </a:ln>
        </p:spPr>
      </p:pic>
      <p:sp>
        <p:nvSpPr>
          <p:cNvPr id="411" name="Google Shape;411;p28"/>
          <p:cNvSpPr/>
          <p:nvPr/>
        </p:nvSpPr>
        <p:spPr>
          <a:xfrm>
            <a:off x="2424942" y="3114974"/>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12" name="Google Shape;412;p28"/>
          <p:cNvSpPr/>
          <p:nvPr/>
        </p:nvSpPr>
        <p:spPr>
          <a:xfrm>
            <a:off x="2832719" y="3574514"/>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13" name="Google Shape;413;p28"/>
          <p:cNvSpPr/>
          <p:nvPr/>
        </p:nvSpPr>
        <p:spPr>
          <a:xfrm>
            <a:off x="2974490" y="3911403"/>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14" name="Google Shape;414;p28"/>
          <p:cNvSpPr/>
          <p:nvPr/>
        </p:nvSpPr>
        <p:spPr>
          <a:xfrm>
            <a:off x="3106839" y="4199703"/>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15" name="Google Shape;415;p28"/>
          <p:cNvSpPr/>
          <p:nvPr/>
        </p:nvSpPr>
        <p:spPr>
          <a:xfrm>
            <a:off x="3514614" y="4412355"/>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16" name="Google Shape;416;p28"/>
          <p:cNvSpPr/>
          <p:nvPr/>
        </p:nvSpPr>
        <p:spPr>
          <a:xfrm>
            <a:off x="3922387" y="4381714"/>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17" name="Google Shape;417;p28"/>
          <p:cNvSpPr/>
          <p:nvPr/>
        </p:nvSpPr>
        <p:spPr>
          <a:xfrm>
            <a:off x="4329609" y="4339546"/>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18" name="Google Shape;418;p28"/>
          <p:cNvSpPr/>
          <p:nvPr/>
        </p:nvSpPr>
        <p:spPr>
          <a:xfrm>
            <a:off x="4737935" y="4330783"/>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19" name="Google Shape;419;p28"/>
          <p:cNvSpPr/>
          <p:nvPr/>
        </p:nvSpPr>
        <p:spPr>
          <a:xfrm>
            <a:off x="5145710" y="4319674"/>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0" name="Google Shape;420;p28"/>
          <p:cNvSpPr/>
          <p:nvPr/>
        </p:nvSpPr>
        <p:spPr>
          <a:xfrm>
            <a:off x="5553483" y="4290205"/>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1" name="Google Shape;421;p28"/>
          <p:cNvSpPr/>
          <p:nvPr/>
        </p:nvSpPr>
        <p:spPr>
          <a:xfrm>
            <a:off x="5961258" y="4279097"/>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2" name="Google Shape;422;p28"/>
          <p:cNvSpPr/>
          <p:nvPr/>
        </p:nvSpPr>
        <p:spPr>
          <a:xfrm>
            <a:off x="2697954" y="3109187"/>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3" name="Google Shape;423;p28"/>
          <p:cNvSpPr/>
          <p:nvPr/>
        </p:nvSpPr>
        <p:spPr>
          <a:xfrm>
            <a:off x="2697851" y="3154799"/>
            <a:ext cx="121500" cy="121500"/>
          </a:xfrm>
          <a:prstGeom prst="ellipse">
            <a:avLst/>
          </a:prstGeom>
          <a:solidFill>
            <a:srgbClr val="303187"/>
          </a:solidFill>
          <a:ln cap="flat" cmpd="sng" w="9525">
            <a:solidFill>
              <a:srgbClr val="0000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4" name="Google Shape;424;p28"/>
          <p:cNvSpPr/>
          <p:nvPr/>
        </p:nvSpPr>
        <p:spPr>
          <a:xfrm>
            <a:off x="2829647" y="3649701"/>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5" name="Google Shape;425;p28"/>
          <p:cNvSpPr/>
          <p:nvPr/>
        </p:nvSpPr>
        <p:spPr>
          <a:xfrm>
            <a:off x="2968243" y="4107390"/>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6" name="Google Shape;426;p28"/>
          <p:cNvSpPr/>
          <p:nvPr/>
        </p:nvSpPr>
        <p:spPr>
          <a:xfrm>
            <a:off x="3099938" y="4342489"/>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7" name="Google Shape;427;p28"/>
          <p:cNvSpPr/>
          <p:nvPr/>
        </p:nvSpPr>
        <p:spPr>
          <a:xfrm>
            <a:off x="3514614" y="4608647"/>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8" name="Google Shape;428;p28"/>
          <p:cNvSpPr/>
          <p:nvPr/>
        </p:nvSpPr>
        <p:spPr>
          <a:xfrm>
            <a:off x="3922387" y="4600451"/>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29" name="Google Shape;429;p28"/>
          <p:cNvSpPr/>
          <p:nvPr/>
        </p:nvSpPr>
        <p:spPr>
          <a:xfrm>
            <a:off x="4330162" y="4602609"/>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30" name="Google Shape;430;p28"/>
          <p:cNvSpPr/>
          <p:nvPr/>
        </p:nvSpPr>
        <p:spPr>
          <a:xfrm>
            <a:off x="4737935" y="4620295"/>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31" name="Google Shape;431;p28"/>
          <p:cNvSpPr/>
          <p:nvPr/>
        </p:nvSpPr>
        <p:spPr>
          <a:xfrm>
            <a:off x="5145710" y="4601746"/>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32" name="Google Shape;432;p28"/>
          <p:cNvSpPr/>
          <p:nvPr/>
        </p:nvSpPr>
        <p:spPr>
          <a:xfrm>
            <a:off x="5553483" y="4578021"/>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sp>
        <p:nvSpPr>
          <p:cNvPr id="433" name="Google Shape;433;p28"/>
          <p:cNvSpPr/>
          <p:nvPr/>
        </p:nvSpPr>
        <p:spPr>
          <a:xfrm>
            <a:off x="5964433" y="4580178"/>
            <a:ext cx="121500" cy="121500"/>
          </a:xfrm>
          <a:prstGeom prst="ellipse">
            <a:avLst/>
          </a:prstGeom>
          <a:solidFill>
            <a:srgbClr val="67A914"/>
          </a:solidFill>
          <a:ln cap="flat" cmpd="sng" w="9525">
            <a:solidFill>
              <a:srgbClr val="008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Calibri"/>
              <a:ea typeface="Calibri"/>
              <a:cs typeface="Calibri"/>
              <a:sym typeface="Calibri"/>
            </a:endParaRPr>
          </a:p>
        </p:txBody>
      </p:sp>
      <p:grpSp>
        <p:nvGrpSpPr>
          <p:cNvPr id="434" name="Google Shape;434;p28"/>
          <p:cNvGrpSpPr/>
          <p:nvPr/>
        </p:nvGrpSpPr>
        <p:grpSpPr>
          <a:xfrm>
            <a:off x="0" y="0"/>
            <a:ext cx="12192003" cy="441148"/>
            <a:chOff x="0" y="0"/>
            <a:chExt cx="12192003" cy="441148"/>
          </a:xfrm>
        </p:grpSpPr>
        <p:sp>
          <p:nvSpPr>
            <p:cNvPr id="435" name="Google Shape;435;p28"/>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6" name="Google Shape;436;p28"/>
            <p:cNvPicPr preferRelativeResize="0"/>
            <p:nvPr/>
          </p:nvPicPr>
          <p:blipFill rotWithShape="1">
            <a:blip r:embed="rId7">
              <a:alphaModFix/>
            </a:blip>
            <a:srcRect b="19388" l="0" r="0" t="53498"/>
            <a:stretch/>
          </p:blipFill>
          <p:spPr>
            <a:xfrm>
              <a:off x="10087575" y="0"/>
              <a:ext cx="2104428" cy="441148"/>
            </a:xfrm>
            <a:prstGeom prst="rect">
              <a:avLst/>
            </a:prstGeom>
            <a:noFill/>
            <a:ln>
              <a:noFill/>
            </a:ln>
          </p:spPr>
        </p:pic>
        <p:pic>
          <p:nvPicPr>
            <p:cNvPr id="437" name="Google Shape;437;p28"/>
            <p:cNvPicPr preferRelativeResize="0"/>
            <p:nvPr/>
          </p:nvPicPr>
          <p:blipFill rotWithShape="1">
            <a:blip r:embed="rId8">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p:nvPr/>
        </p:nvSpPr>
        <p:spPr>
          <a:xfrm>
            <a:off x="911225" y="1196975"/>
            <a:ext cx="10514100" cy="37290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3600"/>
              <a:buFont typeface="Arial"/>
              <a:buNone/>
            </a:pPr>
            <a:r>
              <a:rPr b="0" i="0" lang="en-US" sz="3600" u="none" cap="none" strike="noStrike">
                <a:solidFill>
                  <a:schemeClr val="dk1"/>
                </a:solidFill>
                <a:latin typeface="Montserrat Medium"/>
                <a:ea typeface="Montserrat Medium"/>
                <a:cs typeface="Montserrat Medium"/>
                <a:sym typeface="Montserrat Medium"/>
              </a:rPr>
              <a:t>Disclosures </a:t>
            </a:r>
            <a:endParaRPr b="0" i="0" sz="2400" u="none" cap="none" strike="noStrike">
              <a:solidFill>
                <a:schemeClr val="dk1"/>
              </a:solidFill>
              <a:latin typeface="Montserrat Medium"/>
              <a:ea typeface="Montserrat Medium"/>
              <a:cs typeface="Montserrat Medium"/>
              <a:sym typeface="Montserrat Medium"/>
            </a:endParaRPr>
          </a:p>
          <a:p>
            <a:pPr indent="0" lvl="0" marL="0" marR="0" rtl="0" algn="ctr">
              <a:lnSpc>
                <a:spcPct val="115000"/>
              </a:lnSpc>
              <a:spcBef>
                <a:spcPts val="100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Calibri"/>
              <a:ea typeface="Calibri"/>
              <a:cs typeface="Calibri"/>
              <a:sym typeface="Calibri"/>
            </a:endParaRPr>
          </a:p>
          <a:p>
            <a:pPr indent="-387350" lvl="0" marL="457200" marR="0" rtl="0" algn="l">
              <a:lnSpc>
                <a:spcPct val="200000"/>
              </a:lnSpc>
              <a:spcBef>
                <a:spcPts val="1000"/>
              </a:spcBef>
              <a:spcAft>
                <a:spcPts val="0"/>
              </a:spcAft>
              <a:buClr>
                <a:srgbClr val="93C47D"/>
              </a:buClr>
              <a:buSzPts val="2500"/>
              <a:buFont typeface="Montserrat Light"/>
              <a:buChar char="●"/>
            </a:pPr>
            <a:r>
              <a:rPr b="0" i="0" lang="en-US" sz="1800" u="sng" cap="none" strike="noStrike">
                <a:solidFill>
                  <a:schemeClr val="dk1"/>
                </a:solidFill>
                <a:latin typeface="Montserrat Light"/>
                <a:ea typeface="Montserrat Light"/>
                <a:cs typeface="Montserrat Light"/>
                <a:sym typeface="Montserrat Light"/>
              </a:rPr>
              <a:t>Advisory Board</a:t>
            </a:r>
            <a:r>
              <a:rPr b="0" i="0" lang="en-US" sz="1800" u="none" cap="none" strike="noStrike">
                <a:solidFill>
                  <a:schemeClr val="dk1"/>
                </a:solidFill>
                <a:latin typeface="Montserrat Light"/>
                <a:ea typeface="Montserrat Light"/>
                <a:cs typeface="Montserrat Light"/>
                <a:sym typeface="Montserrat Light"/>
              </a:rPr>
              <a:t>: AstraZeneca, IMNA, Curalife</a:t>
            </a:r>
            <a:endParaRPr b="0" i="0" sz="1600" u="none" cap="none" strike="noStrike">
              <a:solidFill>
                <a:schemeClr val="dk1"/>
              </a:solidFill>
              <a:latin typeface="Montserrat Light"/>
              <a:ea typeface="Montserrat Light"/>
              <a:cs typeface="Montserrat Light"/>
              <a:sym typeface="Montserrat Light"/>
            </a:endParaRPr>
          </a:p>
          <a:p>
            <a:pPr indent="-387350" lvl="0" marL="457200" marR="0" rtl="0" algn="l">
              <a:lnSpc>
                <a:spcPct val="200000"/>
              </a:lnSpc>
              <a:spcBef>
                <a:spcPts val="0"/>
              </a:spcBef>
              <a:spcAft>
                <a:spcPts val="0"/>
              </a:spcAft>
              <a:buClr>
                <a:srgbClr val="93C47D"/>
              </a:buClr>
              <a:buSzPts val="2500"/>
              <a:buFont typeface="Montserrat Light"/>
              <a:buChar char="●"/>
            </a:pPr>
            <a:r>
              <a:rPr b="0" i="0" lang="en-US" sz="1800" u="sng" cap="none" strike="noStrike">
                <a:solidFill>
                  <a:schemeClr val="dk1"/>
                </a:solidFill>
                <a:latin typeface="Montserrat Light"/>
                <a:ea typeface="Montserrat Light"/>
                <a:cs typeface="Montserrat Light"/>
                <a:sym typeface="Montserrat Light"/>
              </a:rPr>
              <a:t>Consultant</a:t>
            </a:r>
            <a:r>
              <a:rPr b="0" i="0" lang="en-US" sz="1800" u="none" cap="none" strike="noStrike">
                <a:solidFill>
                  <a:schemeClr val="dk1"/>
                </a:solidFill>
                <a:latin typeface="Montserrat Light"/>
                <a:ea typeface="Montserrat Light"/>
                <a:cs typeface="Montserrat Light"/>
                <a:sym typeface="Montserrat Light"/>
              </a:rPr>
              <a:t>: AstraZeneca, BioPharma</a:t>
            </a:r>
            <a:endParaRPr b="0" i="0" sz="1600" u="none" cap="none" strike="noStrike">
              <a:solidFill>
                <a:schemeClr val="dk1"/>
              </a:solidFill>
              <a:latin typeface="Montserrat Light"/>
              <a:ea typeface="Montserrat Light"/>
              <a:cs typeface="Montserrat Light"/>
              <a:sym typeface="Montserrat Light"/>
            </a:endParaRPr>
          </a:p>
          <a:p>
            <a:pPr indent="-387350" lvl="0" marL="457200" marR="0" rtl="0" algn="l">
              <a:lnSpc>
                <a:spcPct val="200000"/>
              </a:lnSpc>
              <a:spcBef>
                <a:spcPts val="0"/>
              </a:spcBef>
              <a:spcAft>
                <a:spcPts val="0"/>
              </a:spcAft>
              <a:buClr>
                <a:srgbClr val="93C47D"/>
              </a:buClr>
              <a:buSzPts val="2500"/>
              <a:buChar char="●"/>
            </a:pPr>
            <a:r>
              <a:rPr b="0" i="0" lang="en-US" sz="1800" u="sng" cap="none" strike="noStrike">
                <a:solidFill>
                  <a:schemeClr val="dk1"/>
                </a:solidFill>
                <a:latin typeface="Montserrat Light"/>
                <a:ea typeface="Montserrat Light"/>
                <a:cs typeface="Montserrat Light"/>
                <a:sym typeface="Montserrat Light"/>
              </a:rPr>
              <a:t>Speaker’s Bureau</a:t>
            </a:r>
            <a:r>
              <a:rPr b="0" i="0" lang="en-US" sz="1800" u="none" cap="none" strike="noStrike">
                <a:solidFill>
                  <a:schemeClr val="dk1"/>
                </a:solidFill>
                <a:latin typeface="Montserrat Light"/>
                <a:ea typeface="Montserrat Light"/>
                <a:cs typeface="Montserrat Light"/>
                <a:sym typeface="Montserrat Light"/>
              </a:rPr>
              <a:t>: AstraZeneca, Eli Lilly and Company, Novo Nordisk</a:t>
            </a:r>
            <a:r>
              <a:rPr b="0" i="0" lang="en-US" sz="1800" u="none" cap="none" strike="noStrike">
                <a:solidFill>
                  <a:schemeClr val="dk1"/>
                </a:solidFill>
                <a:latin typeface="Times New Roman"/>
                <a:ea typeface="Times New Roman"/>
                <a:cs typeface="Times New Roman"/>
                <a:sym typeface="Times New Roman"/>
              </a:rPr>
              <a:t> </a:t>
            </a:r>
            <a:endParaRPr b="0" i="0" sz="1600" u="none" cap="none" strike="noStrike">
              <a:solidFill>
                <a:schemeClr val="dk1"/>
              </a:solidFill>
              <a:latin typeface="Calibri"/>
              <a:ea typeface="Calibri"/>
              <a:cs typeface="Calibri"/>
              <a:sym typeface="Calibri"/>
            </a:endParaRPr>
          </a:p>
        </p:txBody>
      </p:sp>
      <p:grpSp>
        <p:nvGrpSpPr>
          <p:cNvPr id="125" name="Google Shape;125;p2"/>
          <p:cNvGrpSpPr/>
          <p:nvPr/>
        </p:nvGrpSpPr>
        <p:grpSpPr>
          <a:xfrm>
            <a:off x="0" y="0"/>
            <a:ext cx="12192003" cy="441148"/>
            <a:chOff x="0" y="0"/>
            <a:chExt cx="12192003" cy="441148"/>
          </a:xfrm>
        </p:grpSpPr>
        <p:sp>
          <p:nvSpPr>
            <p:cNvPr id="126" name="Google Shape;126;p2"/>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 name="Google Shape;127;p2"/>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128" name="Google Shape;128;p2"/>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pic>
        <p:nvPicPr>
          <p:cNvPr id="129" name="Google Shape;129;p2"/>
          <p:cNvPicPr preferRelativeResize="0"/>
          <p:nvPr/>
        </p:nvPicPr>
        <p:blipFill>
          <a:blip r:embed="rId5">
            <a:alphaModFix/>
          </a:blip>
          <a:stretch>
            <a:fillRect/>
          </a:stretch>
        </p:blipFill>
        <p:spPr>
          <a:xfrm>
            <a:off x="10383200" y="3382975"/>
            <a:ext cx="1915479" cy="3728998"/>
          </a:xfrm>
          <a:prstGeom prst="rect">
            <a:avLst/>
          </a:prstGeom>
          <a:noFill/>
          <a:ln>
            <a:noFill/>
          </a:ln>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31"/>
          <p:cNvPicPr preferRelativeResize="0"/>
          <p:nvPr/>
        </p:nvPicPr>
        <p:blipFill rotWithShape="1">
          <a:blip r:embed="rId3">
            <a:alphaModFix/>
          </a:blip>
          <a:srcRect b="48063" l="0" r="0" t="0"/>
          <a:stretch/>
        </p:blipFill>
        <p:spPr>
          <a:xfrm>
            <a:off x="9398387" y="5708405"/>
            <a:ext cx="681818" cy="584690"/>
          </a:xfrm>
          <a:prstGeom prst="rect">
            <a:avLst/>
          </a:prstGeom>
          <a:noFill/>
          <a:ln>
            <a:noFill/>
          </a:ln>
        </p:spPr>
      </p:pic>
      <p:sp>
        <p:nvSpPr>
          <p:cNvPr id="444" name="Google Shape;444;p31"/>
          <p:cNvSpPr/>
          <p:nvPr/>
        </p:nvSpPr>
        <p:spPr>
          <a:xfrm>
            <a:off x="5288523" y="2078867"/>
            <a:ext cx="1308300" cy="1698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000000"/>
              </a:solidFill>
              <a:latin typeface="Calibri"/>
              <a:ea typeface="Calibri"/>
              <a:cs typeface="Calibri"/>
              <a:sym typeface="Calibri"/>
            </a:endParaRPr>
          </a:p>
        </p:txBody>
      </p:sp>
      <p:pic>
        <p:nvPicPr>
          <p:cNvPr id="445" name="Google Shape;445;p31"/>
          <p:cNvPicPr preferRelativeResize="0"/>
          <p:nvPr/>
        </p:nvPicPr>
        <p:blipFill rotWithShape="1">
          <a:blip r:embed="rId4">
            <a:alphaModFix/>
          </a:blip>
          <a:srcRect b="0" l="0" r="0" t="0"/>
          <a:stretch/>
        </p:blipFill>
        <p:spPr>
          <a:xfrm>
            <a:off x="9958547" y="5871837"/>
            <a:ext cx="243316" cy="257826"/>
          </a:xfrm>
          <a:prstGeom prst="rect">
            <a:avLst/>
          </a:prstGeom>
          <a:noFill/>
          <a:ln>
            <a:noFill/>
          </a:ln>
        </p:spPr>
      </p:pic>
      <p:sp>
        <p:nvSpPr>
          <p:cNvPr id="446" name="Google Shape;446;p31"/>
          <p:cNvSpPr/>
          <p:nvPr/>
        </p:nvSpPr>
        <p:spPr>
          <a:xfrm>
            <a:off x="3005875" y="1177115"/>
            <a:ext cx="6331500" cy="4749300"/>
          </a:xfrm>
          <a:prstGeom prst="roundRect">
            <a:avLst>
              <a:gd fmla="val 16667" name="adj"/>
            </a:avLst>
          </a:prstGeom>
          <a:solidFill>
            <a:srgbClr val="B6F7FF"/>
          </a:solidFill>
          <a:ln cap="flat" cmpd="sng" w="38100">
            <a:solidFill>
              <a:srgbClr val="005E6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erdana"/>
              <a:ea typeface="Verdana"/>
              <a:cs typeface="Verdana"/>
              <a:sym typeface="Verdana"/>
            </a:endParaRPr>
          </a:p>
        </p:txBody>
      </p:sp>
      <p:sp>
        <p:nvSpPr>
          <p:cNvPr id="447" name="Google Shape;447;p31"/>
          <p:cNvSpPr txBox="1"/>
          <p:nvPr/>
        </p:nvSpPr>
        <p:spPr>
          <a:xfrm>
            <a:off x="3457826" y="1144650"/>
            <a:ext cx="4917900" cy="676200"/>
          </a:xfrm>
          <a:prstGeom prst="rect">
            <a:avLst/>
          </a:prstGeom>
          <a:noFill/>
          <a:ln>
            <a:noFill/>
          </a:ln>
        </p:spPr>
        <p:txBody>
          <a:bodyPr anchorCtr="0" anchor="t" bIns="45700" lIns="91425" spcFirstLastPara="1" rIns="91425" wrap="square" tIns="45700">
            <a:noAutofit/>
          </a:bodyPr>
          <a:lstStyle/>
          <a:p>
            <a:pPr indent="0" lvl="0" marL="0" marR="0" rtl="0" algn="ctr">
              <a:lnSpc>
                <a:spcPct val="107000"/>
              </a:lnSpc>
              <a:spcBef>
                <a:spcPts val="0"/>
              </a:spcBef>
              <a:spcAft>
                <a:spcPts val="0"/>
              </a:spcAft>
              <a:buClr>
                <a:srgbClr val="000000"/>
              </a:buClr>
              <a:buSzPts val="1400"/>
              <a:buFont typeface="Arial"/>
              <a:buNone/>
            </a:pPr>
            <a:r>
              <a:rPr b="1" i="0" lang="en-US" sz="1400" u="none" cap="none" strike="noStrike">
                <a:solidFill>
                  <a:srgbClr val="001965"/>
                </a:solidFill>
                <a:latin typeface="Calibri"/>
                <a:ea typeface="Calibri"/>
                <a:cs typeface="Calibri"/>
                <a:sym typeface="Calibri"/>
              </a:rPr>
              <a:t>Lifestyle Modification, Team-Work, Patient Empowerment and Shared Decision Making Should Always be the Basis for Treatment</a:t>
            </a:r>
            <a:r>
              <a:rPr b="0" i="0" lang="en-US" sz="1100" u="none" cap="none" strike="noStrike">
                <a:solidFill>
                  <a:srgbClr val="001965"/>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48" name="Google Shape;448;p31"/>
          <p:cNvSpPr txBox="1"/>
          <p:nvPr/>
        </p:nvSpPr>
        <p:spPr>
          <a:xfrm>
            <a:off x="4493732" y="2646869"/>
            <a:ext cx="3434100" cy="6042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400"/>
              <a:buFont typeface="Arial"/>
              <a:buNone/>
            </a:pPr>
            <a:r>
              <a:rPr b="1" i="0" lang="en-US" sz="1400" u="none" cap="none" strike="noStrike">
                <a:solidFill>
                  <a:srgbClr val="001965"/>
                </a:solidFill>
                <a:latin typeface="Calibri"/>
                <a:ea typeface="Calibri"/>
                <a:cs typeface="Calibri"/>
                <a:sym typeface="Calibri"/>
              </a:rPr>
              <a:t>First and Second line therapy for </a:t>
            </a:r>
            <a:r>
              <a:rPr b="1" i="0" lang="en-US" sz="1800" u="sng" cap="none" strike="noStrike">
                <a:solidFill>
                  <a:srgbClr val="FF0000"/>
                </a:solidFill>
                <a:latin typeface="Calibri"/>
                <a:ea typeface="Calibri"/>
                <a:cs typeface="Calibri"/>
                <a:sym typeface="Calibri"/>
              </a:rPr>
              <a:t>all</a:t>
            </a:r>
            <a:r>
              <a:rPr b="1" i="0" lang="en-US" sz="1400" u="none" cap="none" strike="noStrike">
                <a:solidFill>
                  <a:srgbClr val="001965"/>
                </a:solidFill>
                <a:latin typeface="Calibri"/>
                <a:ea typeface="Calibri"/>
                <a:cs typeface="Calibri"/>
                <a:sym typeface="Calibri"/>
              </a:rPr>
              <a:t> patients:</a:t>
            </a:r>
            <a:endParaRPr b="0" i="0" sz="1100" u="none" cap="none" strike="noStrike">
              <a:solidFill>
                <a:srgbClr val="001965"/>
              </a:solidFill>
              <a:latin typeface="Calibri"/>
              <a:ea typeface="Calibri"/>
              <a:cs typeface="Calibri"/>
              <a:sym typeface="Calibri"/>
            </a:endParaRPr>
          </a:p>
        </p:txBody>
      </p:sp>
      <p:grpSp>
        <p:nvGrpSpPr>
          <p:cNvPr id="449" name="Google Shape;449;p31"/>
          <p:cNvGrpSpPr/>
          <p:nvPr/>
        </p:nvGrpSpPr>
        <p:grpSpPr>
          <a:xfrm>
            <a:off x="3618098" y="1711196"/>
            <a:ext cx="4496600" cy="1000100"/>
            <a:chOff x="647802" y="856"/>
            <a:chExt cx="4775996" cy="1062241"/>
          </a:xfrm>
        </p:grpSpPr>
        <p:sp>
          <p:nvSpPr>
            <p:cNvPr id="450" name="Google Shape;450;p31"/>
            <p:cNvSpPr/>
            <p:nvPr/>
          </p:nvSpPr>
          <p:spPr>
            <a:xfrm>
              <a:off x="647802" y="184202"/>
              <a:ext cx="1581353" cy="728427"/>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31"/>
            <p:cNvSpPr txBox="1"/>
            <p:nvPr/>
          </p:nvSpPr>
          <p:spPr>
            <a:xfrm>
              <a:off x="669137" y="205537"/>
              <a:ext cx="1538683" cy="685757"/>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Initiation of life-style intervention and Metformin</a:t>
              </a:r>
              <a:endParaRPr b="0" i="0" sz="1400" u="none" cap="none" strike="noStrike">
                <a:solidFill>
                  <a:srgbClr val="000000"/>
                </a:solidFill>
                <a:latin typeface="Arial"/>
                <a:ea typeface="Arial"/>
                <a:cs typeface="Arial"/>
                <a:sym typeface="Arial"/>
              </a:endParaRPr>
            </a:p>
          </p:txBody>
        </p:sp>
        <p:sp>
          <p:nvSpPr>
            <p:cNvPr id="452" name="Google Shape;452;p31"/>
            <p:cNvSpPr/>
            <p:nvPr/>
          </p:nvSpPr>
          <p:spPr>
            <a:xfrm rot="-2142401">
              <a:off x="2181988" y="360180"/>
              <a:ext cx="501821" cy="83590"/>
            </a:xfrm>
            <a:custGeom>
              <a:rect b="b" l="l" r="r" t="t"/>
              <a:pathLst>
                <a:path extrusionOk="0" h="120000" w="120000">
                  <a:moveTo>
                    <a:pt x="0" y="60000"/>
                  </a:moveTo>
                  <a:lnTo>
                    <a:pt x="120000" y="60000"/>
                  </a:lnTo>
                </a:path>
              </a:pathLst>
            </a:custGeom>
            <a:noFill/>
            <a:ln cap="flat" cmpd="sng" w="25400">
              <a:solidFill>
                <a:srgbClr val="0067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31"/>
            <p:cNvSpPr txBox="1"/>
            <p:nvPr/>
          </p:nvSpPr>
          <p:spPr>
            <a:xfrm rot="-2142401">
              <a:off x="2420353" y="389430"/>
              <a:ext cx="25091" cy="2509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54" name="Google Shape;454;p31"/>
            <p:cNvSpPr/>
            <p:nvPr/>
          </p:nvSpPr>
          <p:spPr>
            <a:xfrm>
              <a:off x="2636642" y="856"/>
              <a:ext cx="2768687" cy="509358"/>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31"/>
            <p:cNvSpPr txBox="1"/>
            <p:nvPr/>
          </p:nvSpPr>
          <p:spPr>
            <a:xfrm>
              <a:off x="2651561" y="15775"/>
              <a:ext cx="2738849" cy="479520"/>
            </a:xfrm>
            <a:prstGeom prst="rect">
              <a:avLst/>
            </a:prstGeom>
            <a:noFill/>
            <a:ln>
              <a:noFill/>
            </a:ln>
          </p:spPr>
          <p:txBody>
            <a:bodyPr anchorCtr="0" anchor="ctr" bIns="6350" lIns="6350" spcFirstLastPara="1" rIns="635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HbA1c not at target/co-morbidities consider metformin+ SGLT2i /GLP1 RA</a:t>
              </a:r>
              <a:endParaRPr b="0" i="0" sz="1400" u="none" cap="none" strike="noStrike">
                <a:solidFill>
                  <a:srgbClr val="000000"/>
                </a:solidFill>
                <a:latin typeface="Arial"/>
                <a:ea typeface="Arial"/>
                <a:cs typeface="Arial"/>
                <a:sym typeface="Arial"/>
              </a:endParaRPr>
            </a:p>
          </p:txBody>
        </p:sp>
        <p:sp>
          <p:nvSpPr>
            <p:cNvPr id="456" name="Google Shape;456;p31"/>
            <p:cNvSpPr/>
            <p:nvPr/>
          </p:nvSpPr>
          <p:spPr>
            <a:xfrm rot="1941992">
              <a:off x="2191428" y="636622"/>
              <a:ext cx="485681" cy="83590"/>
            </a:xfrm>
            <a:custGeom>
              <a:rect b="b" l="l" r="r" t="t"/>
              <a:pathLst>
                <a:path extrusionOk="0" h="120000" w="120000">
                  <a:moveTo>
                    <a:pt x="0" y="60000"/>
                  </a:moveTo>
                  <a:lnTo>
                    <a:pt x="120000" y="60000"/>
                  </a:lnTo>
                </a:path>
              </a:pathLst>
            </a:custGeom>
            <a:noFill/>
            <a:ln cap="flat" cmpd="sng" w="25400">
              <a:solidFill>
                <a:srgbClr val="00677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31"/>
            <p:cNvSpPr txBox="1"/>
            <p:nvPr/>
          </p:nvSpPr>
          <p:spPr>
            <a:xfrm rot="1941992">
              <a:off x="2422127" y="666275"/>
              <a:ext cx="24284" cy="2428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58" name="Google Shape;458;p31"/>
            <p:cNvSpPr/>
            <p:nvPr/>
          </p:nvSpPr>
          <p:spPr>
            <a:xfrm>
              <a:off x="2639382" y="553739"/>
              <a:ext cx="2784416" cy="509358"/>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31"/>
            <p:cNvSpPr txBox="1"/>
            <p:nvPr/>
          </p:nvSpPr>
          <p:spPr>
            <a:xfrm>
              <a:off x="2654301" y="568658"/>
              <a:ext cx="2754578" cy="479520"/>
            </a:xfrm>
            <a:prstGeom prst="rect">
              <a:avLst/>
            </a:prstGeom>
            <a:noFill/>
            <a:ln>
              <a:noFill/>
            </a:ln>
          </p:spPr>
          <p:txBody>
            <a:bodyPr anchorCtr="0" anchor="ctr" bIns="5700" lIns="5700" spcFirstLastPara="1" rIns="5700" wrap="square" tIns="5700">
              <a:noAutofit/>
            </a:bodyPr>
            <a:lstStyle/>
            <a:p>
              <a:pPr indent="0" lvl="0" marL="0" marR="0" rtl="0" algn="l">
                <a:lnSpc>
                  <a:spcPct val="90000"/>
                </a:lnSpc>
                <a:spcBef>
                  <a:spcPts val="0"/>
                </a:spcBef>
                <a:spcAft>
                  <a:spcPts val="0"/>
                </a:spcAft>
                <a:buClr>
                  <a:srgbClr val="000000"/>
                </a:buClr>
                <a:buSzPts val="900"/>
                <a:buFont typeface="Arial"/>
                <a:buNone/>
              </a:pPr>
              <a:r>
                <a:rPr b="1" i="0" lang="en-US" sz="900" u="none" cap="none" strike="noStrike">
                  <a:solidFill>
                    <a:schemeClr val="lt1"/>
                  </a:solidFill>
                  <a:latin typeface="Arial"/>
                  <a:ea typeface="Arial"/>
                  <a:cs typeface="Arial"/>
                  <a:sym typeface="Arial"/>
                </a:rPr>
                <a:t>HbA1c&gt;9.0% or symptomatic hyperglycemia consider (short term) Basal Insulin</a:t>
              </a:r>
              <a:endParaRPr b="0" i="0" sz="1400" u="none" cap="none" strike="noStrike">
                <a:solidFill>
                  <a:srgbClr val="000000"/>
                </a:solidFill>
                <a:latin typeface="Arial"/>
                <a:ea typeface="Arial"/>
                <a:cs typeface="Arial"/>
                <a:sym typeface="Arial"/>
              </a:endParaRPr>
            </a:p>
          </p:txBody>
        </p:sp>
      </p:grpSp>
      <p:sp>
        <p:nvSpPr>
          <p:cNvPr id="460" name="Google Shape;460;p31"/>
          <p:cNvSpPr/>
          <p:nvPr/>
        </p:nvSpPr>
        <p:spPr>
          <a:xfrm>
            <a:off x="4987609" y="3334757"/>
            <a:ext cx="2111400" cy="1355700"/>
          </a:xfrm>
          <a:prstGeom prst="triangle">
            <a:avLst>
              <a:gd fmla="val 50000" name="adj"/>
            </a:avLst>
          </a:prstGeom>
          <a:solidFill>
            <a:schemeClr val="accent1"/>
          </a:solidFill>
          <a:ln cap="flat" cmpd="sng" w="57150">
            <a:solidFill>
              <a:schemeClr val="accent1"/>
            </a:solidFill>
            <a:prstDash val="solid"/>
            <a:round/>
            <a:headEnd len="sm" w="sm" type="none"/>
            <a:tailEnd len="sm" w="sm" type="none"/>
          </a:ln>
          <a:effectLst>
            <a:outerShdw blurRad="44450" algn="ctr" dir="5400000" dist="2794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erdana"/>
              <a:ea typeface="Verdana"/>
              <a:cs typeface="Verdana"/>
              <a:sym typeface="Verdana"/>
            </a:endParaRPr>
          </a:p>
        </p:txBody>
      </p:sp>
      <p:sp>
        <p:nvSpPr>
          <p:cNvPr id="461" name="Google Shape;461;p31"/>
          <p:cNvSpPr/>
          <p:nvPr/>
        </p:nvSpPr>
        <p:spPr>
          <a:xfrm>
            <a:off x="4996141" y="4340466"/>
            <a:ext cx="2093100" cy="606900"/>
          </a:xfrm>
          <a:prstGeom prst="arc">
            <a:avLst>
              <a:gd fmla="val 10428752" name="adj1"/>
              <a:gd fmla="val 0" name="adj2"/>
            </a:avLst>
          </a:prstGeom>
          <a:noFill/>
          <a:ln cap="flat" cmpd="sng" w="571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1965"/>
              </a:solidFill>
              <a:latin typeface="Verdana"/>
              <a:ea typeface="Verdana"/>
              <a:cs typeface="Verdana"/>
              <a:sym typeface="Verdana"/>
            </a:endParaRPr>
          </a:p>
        </p:txBody>
      </p:sp>
      <p:sp>
        <p:nvSpPr>
          <p:cNvPr id="462" name="Google Shape;462;p31"/>
          <p:cNvSpPr/>
          <p:nvPr/>
        </p:nvSpPr>
        <p:spPr>
          <a:xfrm rot="7750275">
            <a:off x="4669597" y="3489092"/>
            <a:ext cx="1637641" cy="1026713"/>
          </a:xfrm>
          <a:prstGeom prst="arc">
            <a:avLst>
              <a:gd fmla="val 11036354" name="adj1"/>
              <a:gd fmla="val 21411724" name="adj2"/>
            </a:avLst>
          </a:prstGeom>
          <a:noFill/>
          <a:ln cap="flat" cmpd="sng" w="571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1965"/>
              </a:solidFill>
              <a:latin typeface="Verdana"/>
              <a:ea typeface="Verdana"/>
              <a:cs typeface="Verdana"/>
              <a:sym typeface="Verdana"/>
            </a:endParaRPr>
          </a:p>
        </p:txBody>
      </p:sp>
      <p:sp>
        <p:nvSpPr>
          <p:cNvPr id="463" name="Google Shape;463;p31"/>
          <p:cNvSpPr/>
          <p:nvPr/>
        </p:nvSpPr>
        <p:spPr>
          <a:xfrm>
            <a:off x="3483015" y="4617895"/>
            <a:ext cx="1030800" cy="3366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009FDA"/>
                </a:solidFill>
                <a:latin typeface="Verdana"/>
                <a:ea typeface="Verdana"/>
                <a:cs typeface="Verdana"/>
                <a:sym typeface="Verdana"/>
              </a:rPr>
              <a:t>SGLT2i</a:t>
            </a:r>
            <a:endParaRPr b="1" i="0" sz="1500" u="none" cap="none" strike="noStrike">
              <a:solidFill>
                <a:srgbClr val="009FDA"/>
              </a:solidFill>
              <a:latin typeface="Verdana"/>
              <a:ea typeface="Verdana"/>
              <a:cs typeface="Verdana"/>
              <a:sym typeface="Verdana"/>
            </a:endParaRPr>
          </a:p>
        </p:txBody>
      </p:sp>
      <p:sp>
        <p:nvSpPr>
          <p:cNvPr id="464" name="Google Shape;464;p31"/>
          <p:cNvSpPr/>
          <p:nvPr/>
        </p:nvSpPr>
        <p:spPr>
          <a:xfrm flipH="1" rot="-7749984">
            <a:off x="5814532" y="3405382"/>
            <a:ext cx="1632111" cy="1070005"/>
          </a:xfrm>
          <a:prstGeom prst="arc">
            <a:avLst>
              <a:gd fmla="val 11472004" name="adj1"/>
              <a:gd fmla="val 21411724" name="adj2"/>
            </a:avLst>
          </a:prstGeom>
          <a:noFill/>
          <a:ln cap="flat" cmpd="sng" w="571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1965"/>
              </a:solidFill>
              <a:latin typeface="Verdana"/>
              <a:ea typeface="Verdana"/>
              <a:cs typeface="Verdana"/>
              <a:sym typeface="Verdana"/>
            </a:endParaRPr>
          </a:p>
        </p:txBody>
      </p:sp>
      <p:sp>
        <p:nvSpPr>
          <p:cNvPr id="465" name="Google Shape;465;p31"/>
          <p:cNvSpPr/>
          <p:nvPr/>
        </p:nvSpPr>
        <p:spPr>
          <a:xfrm>
            <a:off x="7502950" y="4636050"/>
            <a:ext cx="1194600" cy="3003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009FDA"/>
                </a:solidFill>
                <a:latin typeface="Verdana"/>
                <a:ea typeface="Verdana"/>
                <a:cs typeface="Verdana"/>
                <a:sym typeface="Verdana"/>
              </a:rPr>
              <a:t>GLP1-RA</a:t>
            </a:r>
            <a:endParaRPr b="1" i="0" sz="1500" u="none" cap="none" strike="noStrike">
              <a:solidFill>
                <a:srgbClr val="009FDA"/>
              </a:solidFill>
              <a:latin typeface="Verdana"/>
              <a:ea typeface="Verdana"/>
              <a:cs typeface="Verdana"/>
              <a:sym typeface="Verdana"/>
            </a:endParaRPr>
          </a:p>
        </p:txBody>
      </p:sp>
      <p:sp>
        <p:nvSpPr>
          <p:cNvPr id="466" name="Google Shape;466;p31"/>
          <p:cNvSpPr/>
          <p:nvPr/>
        </p:nvSpPr>
        <p:spPr>
          <a:xfrm>
            <a:off x="5279616" y="2977222"/>
            <a:ext cx="1563600" cy="427800"/>
          </a:xfrm>
          <a:prstGeom prst="roundRect">
            <a:avLst>
              <a:gd fmla="val 50000" name="adj"/>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009FDA"/>
                </a:solidFill>
                <a:latin typeface="Verdana"/>
                <a:ea typeface="Verdana"/>
                <a:cs typeface="Verdana"/>
                <a:sym typeface="Verdana"/>
              </a:rPr>
              <a:t>Metformin</a:t>
            </a:r>
            <a:endParaRPr b="1" i="0" sz="1500" u="none" cap="none" strike="noStrike">
              <a:solidFill>
                <a:srgbClr val="009FDA"/>
              </a:solidFill>
              <a:latin typeface="Verdana"/>
              <a:ea typeface="Verdana"/>
              <a:cs typeface="Verdana"/>
              <a:sym typeface="Verdana"/>
            </a:endParaRPr>
          </a:p>
        </p:txBody>
      </p:sp>
      <p:sp>
        <p:nvSpPr>
          <p:cNvPr id="467" name="Google Shape;467;p31"/>
          <p:cNvSpPr/>
          <p:nvPr/>
        </p:nvSpPr>
        <p:spPr>
          <a:xfrm>
            <a:off x="4979851" y="4789491"/>
            <a:ext cx="2093100" cy="262500"/>
          </a:xfrm>
          <a:prstGeom prst="lef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erdana"/>
              <a:ea typeface="Verdana"/>
              <a:cs typeface="Verdana"/>
              <a:sym typeface="Verdana"/>
            </a:endParaRPr>
          </a:p>
        </p:txBody>
      </p:sp>
      <p:sp>
        <p:nvSpPr>
          <p:cNvPr id="468" name="Google Shape;468;p31"/>
          <p:cNvSpPr/>
          <p:nvPr/>
        </p:nvSpPr>
        <p:spPr>
          <a:xfrm rot="-2987040">
            <a:off x="4314445" y="3950061"/>
            <a:ext cx="1635508" cy="237349"/>
          </a:xfrm>
          <a:prstGeom prst="lef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erdana"/>
              <a:ea typeface="Verdana"/>
              <a:cs typeface="Verdana"/>
              <a:sym typeface="Verdana"/>
            </a:endParaRPr>
          </a:p>
        </p:txBody>
      </p:sp>
      <p:sp>
        <p:nvSpPr>
          <p:cNvPr id="469" name="Google Shape;469;p31"/>
          <p:cNvSpPr txBox="1"/>
          <p:nvPr/>
        </p:nvSpPr>
        <p:spPr>
          <a:xfrm>
            <a:off x="3956085" y="3367451"/>
            <a:ext cx="1103400" cy="508200"/>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1"/>
              <a:buFont typeface="Arial"/>
              <a:buNone/>
            </a:pPr>
            <a:r>
              <a:rPr b="1" i="0" lang="en-US" sz="1351" u="none" cap="none" strike="noStrike">
                <a:solidFill>
                  <a:srgbClr val="009FDA"/>
                </a:solidFill>
                <a:latin typeface="Verdana"/>
                <a:ea typeface="Verdana"/>
                <a:cs typeface="Verdana"/>
                <a:sym typeface="Verdana"/>
              </a:rPr>
              <a:t>HF/CKD/ eASCVD</a:t>
            </a:r>
            <a:endParaRPr b="1" i="0" sz="1351" u="none" cap="none" strike="noStrike">
              <a:solidFill>
                <a:srgbClr val="009FDA"/>
              </a:solidFill>
              <a:latin typeface="Verdana"/>
              <a:ea typeface="Verdana"/>
              <a:cs typeface="Verdana"/>
              <a:sym typeface="Verdana"/>
            </a:endParaRPr>
          </a:p>
        </p:txBody>
      </p:sp>
      <p:sp>
        <p:nvSpPr>
          <p:cNvPr id="470" name="Google Shape;470;p31"/>
          <p:cNvSpPr txBox="1"/>
          <p:nvPr/>
        </p:nvSpPr>
        <p:spPr>
          <a:xfrm>
            <a:off x="5508982" y="4998824"/>
            <a:ext cx="1062900" cy="338700"/>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9FDA"/>
                </a:solidFill>
                <a:latin typeface="Verdana"/>
                <a:ea typeface="Verdana"/>
                <a:cs typeface="Verdana"/>
                <a:sym typeface="Verdana"/>
              </a:rPr>
              <a:t>Obesity </a:t>
            </a:r>
            <a:endParaRPr b="0" i="0" sz="1400" u="none" cap="none" strike="noStrike">
              <a:solidFill>
                <a:srgbClr val="000000"/>
              </a:solidFill>
              <a:latin typeface="Arial"/>
              <a:ea typeface="Arial"/>
              <a:cs typeface="Arial"/>
              <a:sym typeface="Arial"/>
            </a:endParaRPr>
          </a:p>
        </p:txBody>
      </p:sp>
      <p:sp>
        <p:nvSpPr>
          <p:cNvPr id="471" name="Google Shape;471;p31"/>
          <p:cNvSpPr/>
          <p:nvPr/>
        </p:nvSpPr>
        <p:spPr>
          <a:xfrm flipH="1" rot="2986963">
            <a:off x="6169647" y="3943827"/>
            <a:ext cx="1587609" cy="222022"/>
          </a:xfrm>
          <a:prstGeom prst="lef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Verdana"/>
              <a:ea typeface="Verdana"/>
              <a:cs typeface="Verdana"/>
              <a:sym typeface="Verdana"/>
            </a:endParaRPr>
          </a:p>
        </p:txBody>
      </p:sp>
      <p:sp>
        <p:nvSpPr>
          <p:cNvPr id="472" name="Google Shape;472;p31"/>
          <p:cNvSpPr txBox="1"/>
          <p:nvPr/>
        </p:nvSpPr>
        <p:spPr>
          <a:xfrm>
            <a:off x="7063377" y="3315613"/>
            <a:ext cx="1134600" cy="716100"/>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1"/>
              <a:buFont typeface="Arial"/>
              <a:buNone/>
            </a:pPr>
            <a:r>
              <a:rPr b="1" i="0" lang="en-US" sz="1351" u="none" cap="none" strike="noStrike">
                <a:solidFill>
                  <a:srgbClr val="009FDA"/>
                </a:solidFill>
                <a:latin typeface="Verdana"/>
                <a:ea typeface="Verdana"/>
                <a:cs typeface="Verdana"/>
                <a:sym typeface="Verdana"/>
              </a:rPr>
              <a:t>High Risk for or eASCVD</a:t>
            </a:r>
            <a:endParaRPr b="0" i="0" sz="1400" u="none" cap="none" strike="noStrike">
              <a:solidFill>
                <a:srgbClr val="000000"/>
              </a:solidFill>
              <a:latin typeface="Arial"/>
              <a:ea typeface="Arial"/>
              <a:cs typeface="Arial"/>
              <a:sym typeface="Arial"/>
            </a:endParaRPr>
          </a:p>
        </p:txBody>
      </p:sp>
      <p:sp>
        <p:nvSpPr>
          <p:cNvPr id="473" name="Google Shape;473;p31"/>
          <p:cNvSpPr txBox="1"/>
          <p:nvPr/>
        </p:nvSpPr>
        <p:spPr>
          <a:xfrm>
            <a:off x="3902700" y="5398375"/>
            <a:ext cx="4119900" cy="475200"/>
          </a:xfrm>
          <a:prstGeom prst="rect">
            <a:avLst/>
          </a:prstGeom>
          <a:solidFill>
            <a:schemeClr val="lt1"/>
          </a:solidFill>
          <a:ln cap="flat" cmpd="sng" w="25400">
            <a:solidFill>
              <a:srgbClr val="FF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7000"/>
              </a:lnSpc>
              <a:spcBef>
                <a:spcPts val="0"/>
              </a:spcBef>
              <a:spcAft>
                <a:spcPts val="0"/>
              </a:spcAft>
              <a:buClr>
                <a:srgbClr val="000000"/>
              </a:buClr>
              <a:buSzPts val="1051"/>
              <a:buFont typeface="Arial"/>
              <a:buNone/>
            </a:pPr>
            <a:r>
              <a:rPr b="1" i="0" lang="en-US" sz="1051" u="none" cap="none" strike="noStrike">
                <a:solidFill>
                  <a:srgbClr val="001965"/>
                </a:solidFill>
                <a:latin typeface="Verdana"/>
                <a:ea typeface="Verdana"/>
                <a:cs typeface="Verdana"/>
                <a:sym typeface="Verdana"/>
              </a:rPr>
              <a:t>Every 3 months Reevaluation and Treatment Intensification when Appropriate! </a:t>
            </a:r>
            <a:endParaRPr b="0" i="0" sz="825" u="none" cap="none" strike="noStrike">
              <a:solidFill>
                <a:srgbClr val="001965"/>
              </a:solidFill>
              <a:latin typeface="Verdana"/>
              <a:ea typeface="Verdana"/>
              <a:cs typeface="Verdana"/>
              <a:sym typeface="Verdana"/>
            </a:endParaRPr>
          </a:p>
          <a:p>
            <a:pPr indent="0" lvl="0" marL="0" marR="0" rtl="0" algn="l">
              <a:lnSpc>
                <a:spcPct val="107000"/>
              </a:lnSpc>
              <a:spcBef>
                <a:spcPts val="600"/>
              </a:spcBef>
              <a:spcAft>
                <a:spcPts val="0"/>
              </a:spcAft>
              <a:buClr>
                <a:srgbClr val="000000"/>
              </a:buClr>
              <a:buSzPts val="825"/>
              <a:buFont typeface="Arial"/>
              <a:buNone/>
            </a:pPr>
            <a:r>
              <a:rPr b="0" i="0" lang="en-US" sz="825" u="none" cap="none" strike="noStrike">
                <a:solidFill>
                  <a:srgbClr val="001965"/>
                </a:solidFill>
                <a:latin typeface="Verdana"/>
                <a:ea typeface="Verdana"/>
                <a:cs typeface="Verdana"/>
                <a:sym typeface="Verdana"/>
              </a:rPr>
              <a:t> </a:t>
            </a:r>
            <a:endParaRPr b="0" i="0" sz="1400" u="none" cap="none" strike="noStrike">
              <a:solidFill>
                <a:srgbClr val="000000"/>
              </a:solidFill>
              <a:latin typeface="Arial"/>
              <a:ea typeface="Arial"/>
              <a:cs typeface="Arial"/>
              <a:sym typeface="Arial"/>
            </a:endParaRPr>
          </a:p>
        </p:txBody>
      </p:sp>
      <p:sp>
        <p:nvSpPr>
          <p:cNvPr id="474" name="Google Shape;474;p31"/>
          <p:cNvSpPr txBox="1"/>
          <p:nvPr/>
        </p:nvSpPr>
        <p:spPr>
          <a:xfrm>
            <a:off x="266892" y="6082407"/>
            <a:ext cx="10245599" cy="1169511"/>
          </a:xfrm>
          <a:prstGeom prst="rect">
            <a:avLst/>
          </a:prstGeom>
          <a:noFill/>
          <a:ln>
            <a:noFill/>
          </a:ln>
        </p:spPr>
        <p:txBody>
          <a:bodyPr anchorCtr="0" anchor="t" bIns="45700" lIns="91425" spcFirstLastPara="1" rIns="91425" wrap="square" tIns="45700">
            <a:spAutoFit/>
          </a:bodyPr>
          <a:lstStyle/>
          <a:p>
            <a:pPr indent="0" lvl="0" marL="0" marR="0" rtl="1" algn="l">
              <a:lnSpc>
                <a:spcPct val="100000"/>
              </a:lnSpc>
              <a:spcBef>
                <a:spcPts val="0"/>
              </a:spcBef>
              <a:spcAft>
                <a:spcPts val="0"/>
              </a:spcAft>
              <a:buClr>
                <a:srgbClr val="D00040"/>
              </a:buClr>
              <a:buSzPts val="1400"/>
              <a:buFont typeface="Arial"/>
              <a:buNone/>
            </a:pPr>
            <a:r>
              <a:rPr b="0" i="0" lang="en-US" sz="1400" u="sng" cap="none" strike="noStrike">
                <a:solidFill>
                  <a:srgbClr val="000000"/>
                </a:solidFill>
                <a:latin typeface="Arial"/>
                <a:ea typeface="Arial"/>
                <a:cs typeface="Arial"/>
                <a:sym typeface="Arial"/>
                <a:hlinkClick r:id="rId5">
                  <a:extLst>
                    <a:ext uri="{A12FA001-AC4F-418D-AE19-62706E023703}">
                      <ahyp:hlinkClr val="tx"/>
                    </a:ext>
                  </a:extLst>
                </a:hlinkClick>
              </a:rPr>
              <a:t>Ofri Mosenzon</a:t>
            </a:r>
            <a:r>
              <a:rPr b="0" i="0" lang="en-US" sz="1400" u="none" cap="none" strike="noStrike">
                <a:solidFill>
                  <a:srgbClr val="000000"/>
                </a:solidFill>
                <a:latin typeface="Arial"/>
                <a:ea typeface="Arial"/>
                <a:cs typeface="Arial"/>
                <a:sym typeface="Arial"/>
              </a:rPr>
              <a:t> , </a:t>
            </a:r>
            <a:r>
              <a:rPr b="0" i="0" lang="en-US" sz="1400" u="sng" cap="none" strike="noStrike">
                <a:solidFill>
                  <a:srgbClr val="000000"/>
                </a:solidFill>
                <a:latin typeface="Arial"/>
                <a:ea typeface="Arial"/>
                <a:cs typeface="Arial"/>
                <a:sym typeface="Arial"/>
                <a:hlinkClick r:id="rId6">
                  <a:extLst>
                    <a:ext uri="{A12FA001-AC4F-418D-AE19-62706E023703}">
                      <ahyp:hlinkClr val="tx"/>
                    </a:ext>
                  </a:extLst>
                </a:hlinkClick>
              </a:rPr>
              <a:t>Stefano Del Prato</a:t>
            </a:r>
            <a:r>
              <a:rPr b="0" i="0" lang="en-US" sz="1400" u="none" cap="none" strike="noStrike">
                <a:solidFill>
                  <a:srgbClr val="000000"/>
                </a:solidFill>
                <a:latin typeface="Arial"/>
                <a:ea typeface="Arial"/>
                <a:cs typeface="Arial"/>
                <a:sym typeface="Arial"/>
              </a:rPr>
              <a:t> , </a:t>
            </a:r>
            <a:r>
              <a:rPr b="0" i="0" lang="en-US" sz="1400" u="sng" cap="none" strike="noStrike">
                <a:solidFill>
                  <a:srgbClr val="000000"/>
                </a:solidFill>
                <a:latin typeface="Arial"/>
                <a:ea typeface="Arial"/>
                <a:cs typeface="Arial"/>
                <a:sym typeface="Arial"/>
                <a:hlinkClick r:id="rId7">
                  <a:extLst>
                    <a:ext uri="{A12FA001-AC4F-418D-AE19-62706E023703}">
                      <ahyp:hlinkClr val="tx"/>
                    </a:ext>
                  </a:extLst>
                </a:hlinkClick>
              </a:rPr>
              <a:t>Meir Schechter</a:t>
            </a:r>
            <a:r>
              <a:rPr b="0" i="0" lang="en-US" sz="1400" u="none" cap="none" strike="noStrike">
                <a:solidFill>
                  <a:srgbClr val="000000"/>
                </a:solidFill>
                <a:latin typeface="Arial"/>
                <a:ea typeface="Arial"/>
                <a:cs typeface="Arial"/>
                <a:sym typeface="Arial"/>
              </a:rPr>
              <a:t> , </a:t>
            </a:r>
            <a:r>
              <a:rPr b="0" i="0" lang="en-US" sz="1400" u="sng" cap="none" strike="noStrike">
                <a:solidFill>
                  <a:srgbClr val="000000"/>
                </a:solidFill>
                <a:latin typeface="Arial"/>
                <a:ea typeface="Arial"/>
                <a:cs typeface="Arial"/>
                <a:sym typeface="Arial"/>
                <a:hlinkClick r:id="rId8">
                  <a:extLst>
                    <a:ext uri="{A12FA001-AC4F-418D-AE19-62706E023703}">
                      <ahyp:hlinkClr val="tx"/>
                    </a:ext>
                  </a:extLst>
                </a:hlinkClick>
              </a:rPr>
              <a:t>Lawrence A Leiter</a:t>
            </a:r>
            <a:r>
              <a:rPr b="0" i="0" lang="en-US" sz="1400" u="none" cap="none" strike="noStrike">
                <a:solidFill>
                  <a:srgbClr val="000000"/>
                </a:solidFill>
                <a:latin typeface="Arial"/>
                <a:ea typeface="Arial"/>
                <a:cs typeface="Arial"/>
                <a:sym typeface="Arial"/>
              </a:rPr>
              <a:t>  </a:t>
            </a:r>
            <a:r>
              <a:rPr b="0" i="0" lang="en-US" sz="1400" u="sng" cap="none" strike="noStrike">
                <a:solidFill>
                  <a:srgbClr val="000000"/>
                </a:solidFill>
                <a:latin typeface="Arial"/>
                <a:ea typeface="Arial"/>
                <a:cs typeface="Arial"/>
                <a:sym typeface="Arial"/>
                <a:hlinkClick r:id="rId9">
                  <a:extLst>
                    <a:ext uri="{A12FA001-AC4F-418D-AE19-62706E023703}">
                      <ahyp:hlinkClr val="tx"/>
                    </a:ext>
                  </a:extLst>
                </a:hlinkClick>
              </a:rPr>
              <a:t>Antonio Ceriello</a:t>
            </a:r>
            <a:r>
              <a:rPr b="0" i="0" lang="en-US" sz="1400" u="none" cap="none" strike="noStrike">
                <a:solidFill>
                  <a:srgbClr val="000000"/>
                </a:solidFill>
                <a:latin typeface="Arial"/>
                <a:ea typeface="Arial"/>
                <a:cs typeface="Arial"/>
                <a:sym typeface="Arial"/>
              </a:rPr>
              <a:t> , </a:t>
            </a:r>
            <a:r>
              <a:rPr b="0" i="0" lang="en-US" sz="1400" u="sng" cap="none" strike="noStrike">
                <a:solidFill>
                  <a:srgbClr val="000000"/>
                </a:solidFill>
                <a:latin typeface="Arial"/>
                <a:ea typeface="Arial"/>
                <a:cs typeface="Arial"/>
                <a:sym typeface="Arial"/>
                <a:hlinkClick r:id="rId10">
                  <a:extLst>
                    <a:ext uri="{A12FA001-AC4F-418D-AE19-62706E023703}">
                      <ahyp:hlinkClr val="tx"/>
                    </a:ext>
                  </a:extLst>
                </a:hlinkClick>
              </a:rPr>
              <a:t>Ralph A DeFronzo</a:t>
            </a:r>
            <a:r>
              <a:rPr b="0" i="0" lang="en-US" sz="1400" u="none" cap="none" strike="noStrike">
                <a:solidFill>
                  <a:srgbClr val="000000"/>
                </a:solidFill>
                <a:latin typeface="Arial"/>
                <a:ea typeface="Arial"/>
                <a:cs typeface="Arial"/>
                <a:sym typeface="Arial"/>
              </a:rPr>
              <a:t> , </a:t>
            </a:r>
            <a:r>
              <a:rPr b="0" i="0" lang="en-US" sz="1400" u="sng" cap="none" strike="noStrike">
                <a:solidFill>
                  <a:srgbClr val="000000"/>
                </a:solidFill>
                <a:latin typeface="Arial"/>
                <a:ea typeface="Arial"/>
                <a:cs typeface="Arial"/>
                <a:sym typeface="Arial"/>
                <a:hlinkClick r:id="rId11">
                  <a:extLst>
                    <a:ext uri="{A12FA001-AC4F-418D-AE19-62706E023703}">
                      <ahyp:hlinkClr val="tx"/>
                    </a:ext>
                  </a:extLst>
                </a:hlinkClick>
              </a:rPr>
              <a:t>Itamar Raz</a:t>
            </a:r>
            <a:r>
              <a:rPr b="0"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From glucose lowering agents to disease/diabetes modifying drugs: a "SIMPLE" approach for the treatment of type 2 diabetes.  </a:t>
            </a:r>
            <a:r>
              <a:rPr b="0" i="1" lang="en-US" sz="1400" u="none" cap="none" strike="noStrike">
                <a:solidFill>
                  <a:srgbClr val="000000"/>
                </a:solidFill>
                <a:latin typeface="Arial"/>
                <a:ea typeface="Arial"/>
                <a:cs typeface="Arial"/>
                <a:sym typeface="Arial"/>
              </a:rPr>
              <a:t>Cardiovascular Diabetology </a:t>
            </a:r>
            <a:r>
              <a:rPr b="0" i="0" lang="en-US" sz="1400" u="none" cap="none" strike="noStrike">
                <a:solidFill>
                  <a:srgbClr val="000000"/>
                </a:solidFill>
                <a:latin typeface="Arial"/>
                <a:ea typeface="Arial"/>
                <a:cs typeface="Arial"/>
                <a:sym typeface="Arial"/>
              </a:rPr>
              <a:t>2021; 20:91.</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31"/>
          <p:cNvSpPr txBox="1"/>
          <p:nvPr/>
        </p:nvSpPr>
        <p:spPr>
          <a:xfrm>
            <a:off x="3542966" y="651703"/>
            <a:ext cx="47475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Montserrat Medium"/>
                <a:ea typeface="Montserrat Medium"/>
                <a:cs typeface="Montserrat Medium"/>
                <a:sym typeface="Montserrat Medium"/>
              </a:rPr>
              <a:t>SIMPLE  Guidelines </a:t>
            </a:r>
            <a:endParaRPr b="0" i="0" sz="2800" u="none" cap="none" strike="noStrike">
              <a:solidFill>
                <a:srgbClr val="000000"/>
              </a:solidFill>
              <a:latin typeface="Montserrat Medium"/>
              <a:ea typeface="Montserrat Medium"/>
              <a:cs typeface="Montserrat Medium"/>
              <a:sym typeface="Montserrat Medium"/>
            </a:endParaRPr>
          </a:p>
        </p:txBody>
      </p:sp>
      <p:grpSp>
        <p:nvGrpSpPr>
          <p:cNvPr id="476" name="Google Shape;476;p31"/>
          <p:cNvGrpSpPr/>
          <p:nvPr/>
        </p:nvGrpSpPr>
        <p:grpSpPr>
          <a:xfrm>
            <a:off x="0" y="0"/>
            <a:ext cx="12192003" cy="441148"/>
            <a:chOff x="0" y="0"/>
            <a:chExt cx="12192003" cy="441148"/>
          </a:xfrm>
        </p:grpSpPr>
        <p:sp>
          <p:nvSpPr>
            <p:cNvPr id="477" name="Google Shape;477;p31"/>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8" name="Google Shape;478;p31"/>
            <p:cNvPicPr preferRelativeResize="0"/>
            <p:nvPr/>
          </p:nvPicPr>
          <p:blipFill rotWithShape="1">
            <a:blip r:embed="rId12">
              <a:alphaModFix/>
            </a:blip>
            <a:srcRect b="19388" l="0" r="0" t="53498"/>
            <a:stretch/>
          </p:blipFill>
          <p:spPr>
            <a:xfrm>
              <a:off x="10087575" y="0"/>
              <a:ext cx="2104428" cy="441148"/>
            </a:xfrm>
            <a:prstGeom prst="rect">
              <a:avLst/>
            </a:prstGeom>
            <a:noFill/>
            <a:ln>
              <a:noFill/>
            </a:ln>
          </p:spPr>
        </p:pic>
        <p:pic>
          <p:nvPicPr>
            <p:cNvPr id="479" name="Google Shape;479;p31"/>
            <p:cNvPicPr preferRelativeResize="0"/>
            <p:nvPr/>
          </p:nvPicPr>
          <p:blipFill rotWithShape="1">
            <a:blip r:embed="rId13">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grpSp>
        <p:nvGrpSpPr>
          <p:cNvPr id="485" name="Google Shape;485;ged18dec2c6_0_174"/>
          <p:cNvGrpSpPr/>
          <p:nvPr/>
        </p:nvGrpSpPr>
        <p:grpSpPr>
          <a:xfrm>
            <a:off x="-1524000" y="0"/>
            <a:ext cx="13716000" cy="6858000"/>
            <a:chOff x="-1524000" y="0"/>
            <a:chExt cx="13716000" cy="6858000"/>
          </a:xfrm>
        </p:grpSpPr>
        <p:grpSp>
          <p:nvGrpSpPr>
            <p:cNvPr id="486" name="Google Shape;486;ged18dec2c6_0_174"/>
            <p:cNvGrpSpPr/>
            <p:nvPr/>
          </p:nvGrpSpPr>
          <p:grpSpPr>
            <a:xfrm>
              <a:off x="-1524000" y="0"/>
              <a:ext cx="6858000" cy="6858000"/>
              <a:chOff x="5334000" y="0"/>
              <a:chExt cx="6858000" cy="6858000"/>
            </a:xfrm>
          </p:grpSpPr>
          <p:pic>
            <p:nvPicPr>
              <p:cNvPr id="487" name="Google Shape;487;ged18dec2c6_0_174"/>
              <p:cNvPicPr preferRelativeResize="0"/>
              <p:nvPr/>
            </p:nvPicPr>
            <p:blipFill>
              <a:blip r:embed="rId3">
                <a:alphaModFix amt="9000"/>
              </a:blip>
              <a:stretch>
                <a:fillRect/>
              </a:stretch>
            </p:blipFill>
            <p:spPr>
              <a:xfrm>
                <a:off x="5334000" y="3429003"/>
                <a:ext cx="3428997" cy="3428997"/>
              </a:xfrm>
              <a:prstGeom prst="rect">
                <a:avLst/>
              </a:prstGeom>
              <a:noFill/>
              <a:ln>
                <a:noFill/>
              </a:ln>
            </p:spPr>
          </p:pic>
          <p:pic>
            <p:nvPicPr>
              <p:cNvPr id="488" name="Google Shape;488;ged18dec2c6_0_174"/>
              <p:cNvPicPr preferRelativeResize="0"/>
              <p:nvPr/>
            </p:nvPicPr>
            <p:blipFill>
              <a:blip r:embed="rId3">
                <a:alphaModFix amt="9000"/>
              </a:blip>
              <a:stretch>
                <a:fillRect/>
              </a:stretch>
            </p:blipFill>
            <p:spPr>
              <a:xfrm>
                <a:off x="8763003" y="3429003"/>
                <a:ext cx="3428997" cy="3428997"/>
              </a:xfrm>
              <a:prstGeom prst="rect">
                <a:avLst/>
              </a:prstGeom>
              <a:noFill/>
              <a:ln>
                <a:noFill/>
              </a:ln>
            </p:spPr>
          </p:pic>
          <p:pic>
            <p:nvPicPr>
              <p:cNvPr id="489" name="Google Shape;489;ged18dec2c6_0_174"/>
              <p:cNvPicPr preferRelativeResize="0"/>
              <p:nvPr/>
            </p:nvPicPr>
            <p:blipFill>
              <a:blip r:embed="rId3">
                <a:alphaModFix amt="9000"/>
              </a:blip>
              <a:stretch>
                <a:fillRect/>
              </a:stretch>
            </p:blipFill>
            <p:spPr>
              <a:xfrm>
                <a:off x="5334000" y="0"/>
                <a:ext cx="3428997" cy="3428997"/>
              </a:xfrm>
              <a:prstGeom prst="rect">
                <a:avLst/>
              </a:prstGeom>
              <a:noFill/>
              <a:ln>
                <a:noFill/>
              </a:ln>
            </p:spPr>
          </p:pic>
          <p:pic>
            <p:nvPicPr>
              <p:cNvPr id="490" name="Google Shape;490;ged18dec2c6_0_174"/>
              <p:cNvPicPr preferRelativeResize="0"/>
              <p:nvPr/>
            </p:nvPicPr>
            <p:blipFill>
              <a:blip r:embed="rId3">
                <a:alphaModFix amt="9000"/>
              </a:blip>
              <a:stretch>
                <a:fillRect/>
              </a:stretch>
            </p:blipFill>
            <p:spPr>
              <a:xfrm>
                <a:off x="8763003" y="0"/>
                <a:ext cx="3428997" cy="3428997"/>
              </a:xfrm>
              <a:prstGeom prst="rect">
                <a:avLst/>
              </a:prstGeom>
              <a:noFill/>
              <a:ln>
                <a:noFill/>
              </a:ln>
            </p:spPr>
          </p:pic>
        </p:grpSp>
        <p:grpSp>
          <p:nvGrpSpPr>
            <p:cNvPr id="491" name="Google Shape;491;ged18dec2c6_0_174"/>
            <p:cNvGrpSpPr/>
            <p:nvPr/>
          </p:nvGrpSpPr>
          <p:grpSpPr>
            <a:xfrm>
              <a:off x="5334000" y="0"/>
              <a:ext cx="6858000" cy="6858000"/>
              <a:chOff x="5334000" y="0"/>
              <a:chExt cx="6858000" cy="6858000"/>
            </a:xfrm>
          </p:grpSpPr>
          <p:pic>
            <p:nvPicPr>
              <p:cNvPr id="492" name="Google Shape;492;ged18dec2c6_0_174"/>
              <p:cNvPicPr preferRelativeResize="0"/>
              <p:nvPr/>
            </p:nvPicPr>
            <p:blipFill>
              <a:blip r:embed="rId3">
                <a:alphaModFix amt="9000"/>
              </a:blip>
              <a:stretch>
                <a:fillRect/>
              </a:stretch>
            </p:blipFill>
            <p:spPr>
              <a:xfrm>
                <a:off x="5334000" y="3429003"/>
                <a:ext cx="3428997" cy="3428997"/>
              </a:xfrm>
              <a:prstGeom prst="rect">
                <a:avLst/>
              </a:prstGeom>
              <a:noFill/>
              <a:ln>
                <a:noFill/>
              </a:ln>
            </p:spPr>
          </p:pic>
          <p:pic>
            <p:nvPicPr>
              <p:cNvPr id="493" name="Google Shape;493;ged18dec2c6_0_174"/>
              <p:cNvPicPr preferRelativeResize="0"/>
              <p:nvPr/>
            </p:nvPicPr>
            <p:blipFill>
              <a:blip r:embed="rId3">
                <a:alphaModFix amt="9000"/>
              </a:blip>
              <a:stretch>
                <a:fillRect/>
              </a:stretch>
            </p:blipFill>
            <p:spPr>
              <a:xfrm>
                <a:off x="8763003" y="3429003"/>
                <a:ext cx="3428997" cy="3428997"/>
              </a:xfrm>
              <a:prstGeom prst="rect">
                <a:avLst/>
              </a:prstGeom>
              <a:noFill/>
              <a:ln>
                <a:noFill/>
              </a:ln>
            </p:spPr>
          </p:pic>
          <p:pic>
            <p:nvPicPr>
              <p:cNvPr id="494" name="Google Shape;494;ged18dec2c6_0_174"/>
              <p:cNvPicPr preferRelativeResize="0"/>
              <p:nvPr/>
            </p:nvPicPr>
            <p:blipFill>
              <a:blip r:embed="rId3">
                <a:alphaModFix amt="9000"/>
              </a:blip>
              <a:stretch>
                <a:fillRect/>
              </a:stretch>
            </p:blipFill>
            <p:spPr>
              <a:xfrm>
                <a:off x="5334000" y="0"/>
                <a:ext cx="3428997" cy="3428997"/>
              </a:xfrm>
              <a:prstGeom prst="rect">
                <a:avLst/>
              </a:prstGeom>
              <a:noFill/>
              <a:ln>
                <a:noFill/>
              </a:ln>
            </p:spPr>
          </p:pic>
          <p:pic>
            <p:nvPicPr>
              <p:cNvPr id="495" name="Google Shape;495;ged18dec2c6_0_174"/>
              <p:cNvPicPr preferRelativeResize="0"/>
              <p:nvPr/>
            </p:nvPicPr>
            <p:blipFill>
              <a:blip r:embed="rId3">
                <a:alphaModFix amt="9000"/>
              </a:blip>
              <a:stretch>
                <a:fillRect/>
              </a:stretch>
            </p:blipFill>
            <p:spPr>
              <a:xfrm>
                <a:off x="8763003" y="0"/>
                <a:ext cx="3428997" cy="3428997"/>
              </a:xfrm>
              <a:prstGeom prst="rect">
                <a:avLst/>
              </a:prstGeom>
              <a:noFill/>
              <a:ln>
                <a:noFill/>
              </a:ln>
            </p:spPr>
          </p:pic>
        </p:grpSp>
      </p:grpSp>
      <p:sp>
        <p:nvSpPr>
          <p:cNvPr id="496" name="Google Shape;496;ged18dec2c6_0_174"/>
          <p:cNvSpPr/>
          <p:nvPr/>
        </p:nvSpPr>
        <p:spPr>
          <a:xfrm>
            <a:off x="0" y="1931000"/>
            <a:ext cx="12192000" cy="1055100"/>
          </a:xfrm>
          <a:prstGeom prst="rect">
            <a:avLst/>
          </a:prstGeom>
          <a:solidFill>
            <a:srgbClr val="E1E1E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1100"/>
              <a:buFont typeface="Arial"/>
              <a:buNone/>
            </a:pPr>
            <a:r>
              <a:rPr b="0" i="0" lang="en-US" sz="3600" u="none" cap="none" strike="noStrike">
                <a:solidFill>
                  <a:srgbClr val="008F00"/>
                </a:solidFill>
                <a:latin typeface="Montserrat"/>
                <a:ea typeface="Montserrat"/>
                <a:cs typeface="Montserrat"/>
                <a:sym typeface="Montserrat"/>
              </a:rPr>
              <a:t>Real World Data</a:t>
            </a:r>
            <a:endParaRPr b="0" i="0" sz="1400" u="none" cap="none" strike="noStrike">
              <a:solidFill>
                <a:srgbClr val="000000"/>
              </a:solidFill>
              <a:latin typeface="Montserrat"/>
              <a:ea typeface="Montserrat"/>
              <a:cs typeface="Montserrat"/>
              <a:sym typeface="Montserrat"/>
            </a:endParaRPr>
          </a:p>
        </p:txBody>
      </p:sp>
      <p:pic>
        <p:nvPicPr>
          <p:cNvPr id="497" name="Google Shape;497;ged18dec2c6_0_174"/>
          <p:cNvPicPr preferRelativeResize="0"/>
          <p:nvPr/>
        </p:nvPicPr>
        <p:blipFill rotWithShape="1">
          <a:blip r:embed="rId4">
            <a:alphaModFix/>
          </a:blip>
          <a:srcRect b="11126" l="0" r="0" t="44612"/>
          <a:stretch/>
        </p:blipFill>
        <p:spPr>
          <a:xfrm>
            <a:off x="9340125" y="1928462"/>
            <a:ext cx="2851876" cy="10551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fba819fbc3_0_170"/>
          <p:cNvSpPr/>
          <p:nvPr/>
        </p:nvSpPr>
        <p:spPr>
          <a:xfrm>
            <a:off x="262470" y="1626250"/>
            <a:ext cx="4559400" cy="5643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For how long you have been using CuraLin?</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04" name="Google Shape;504;gfba819fbc3_0_170"/>
          <p:cNvSpPr/>
          <p:nvPr/>
        </p:nvSpPr>
        <p:spPr>
          <a:xfrm>
            <a:off x="4903200" y="1065025"/>
            <a:ext cx="1553400" cy="455100"/>
          </a:xfrm>
          <a:prstGeom prst="rect">
            <a:avLst/>
          </a:prstGeom>
          <a:solidFill>
            <a:srgbClr val="008F00"/>
          </a:solidFill>
          <a:ln>
            <a:noFill/>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lt1"/>
                </a:solidFill>
                <a:latin typeface="Arial"/>
                <a:ea typeface="Arial"/>
                <a:cs typeface="Arial"/>
                <a:sym typeface="Arial"/>
              </a:rPr>
              <a:t>Response</a:t>
            </a:r>
            <a:endParaRPr b="0" i="0" sz="1200" u="none" cap="none" strike="noStrike">
              <a:solidFill>
                <a:srgbClr val="EFEFEF"/>
              </a:solidFill>
              <a:latin typeface="Lato"/>
              <a:ea typeface="Lato"/>
              <a:cs typeface="Lato"/>
              <a:sym typeface="Lato"/>
            </a:endParaRPr>
          </a:p>
        </p:txBody>
      </p:sp>
      <p:sp>
        <p:nvSpPr>
          <p:cNvPr id="505" name="Google Shape;505;gfba819fbc3_0_170"/>
          <p:cNvSpPr/>
          <p:nvPr/>
        </p:nvSpPr>
        <p:spPr>
          <a:xfrm>
            <a:off x="4903172" y="16262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1 year </a:t>
            </a:r>
            <a:endParaRPr b="0" i="0" sz="1200" u="none" cap="none" strike="noStrike">
              <a:solidFill>
                <a:srgbClr val="595959"/>
              </a:solidFill>
              <a:latin typeface="Lato"/>
              <a:ea typeface="Lato"/>
              <a:cs typeface="Lato"/>
              <a:sym typeface="Lato"/>
            </a:endParaRPr>
          </a:p>
        </p:txBody>
      </p:sp>
      <p:sp>
        <p:nvSpPr>
          <p:cNvPr id="506" name="Google Shape;506;gfba819fbc3_0_170"/>
          <p:cNvSpPr/>
          <p:nvPr/>
        </p:nvSpPr>
        <p:spPr>
          <a:xfrm>
            <a:off x="6535950" y="1065125"/>
            <a:ext cx="1553400" cy="455100"/>
          </a:xfrm>
          <a:prstGeom prst="rect">
            <a:avLst/>
          </a:prstGeom>
          <a:solidFill>
            <a:srgbClr val="008F00"/>
          </a:solidFill>
          <a:ln>
            <a:noFill/>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lt1"/>
                </a:solidFill>
                <a:latin typeface="Arial"/>
                <a:ea typeface="Arial"/>
                <a:cs typeface="Arial"/>
                <a:sym typeface="Arial"/>
              </a:rPr>
              <a:t>% From 283 Responses</a:t>
            </a:r>
            <a:endParaRPr b="0" i="0" sz="1200" u="none" cap="none" strike="noStrike">
              <a:solidFill>
                <a:srgbClr val="EFEFEF"/>
              </a:solidFill>
              <a:latin typeface="Lato"/>
              <a:ea typeface="Lato"/>
              <a:cs typeface="Lato"/>
              <a:sym typeface="Lato"/>
            </a:endParaRPr>
          </a:p>
        </p:txBody>
      </p:sp>
      <p:sp>
        <p:nvSpPr>
          <p:cNvPr id="507" name="Google Shape;507;gfba819fbc3_0_170"/>
          <p:cNvSpPr/>
          <p:nvPr/>
        </p:nvSpPr>
        <p:spPr>
          <a:xfrm>
            <a:off x="6540400" y="16262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average</a:t>
            </a:r>
            <a:endParaRPr b="0" i="0" sz="1200" u="none" cap="none" strike="noStrike">
              <a:solidFill>
                <a:srgbClr val="595959"/>
              </a:solidFill>
              <a:latin typeface="Lato"/>
              <a:ea typeface="Lato"/>
              <a:cs typeface="Lato"/>
              <a:sym typeface="Lato"/>
            </a:endParaRPr>
          </a:p>
        </p:txBody>
      </p:sp>
      <p:sp>
        <p:nvSpPr>
          <p:cNvPr id="508" name="Google Shape;508;gfba819fbc3_0_170"/>
          <p:cNvSpPr/>
          <p:nvPr/>
        </p:nvSpPr>
        <p:spPr>
          <a:xfrm>
            <a:off x="4903172" y="22358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Yes </a:t>
            </a:r>
            <a:endParaRPr b="0" i="0" sz="1200" u="none" cap="none" strike="noStrike">
              <a:solidFill>
                <a:srgbClr val="595959"/>
              </a:solidFill>
              <a:latin typeface="Lato"/>
              <a:ea typeface="Lato"/>
              <a:cs typeface="Lato"/>
              <a:sym typeface="Lato"/>
            </a:endParaRPr>
          </a:p>
        </p:txBody>
      </p:sp>
      <p:sp>
        <p:nvSpPr>
          <p:cNvPr id="509" name="Google Shape;509;gfba819fbc3_0_170"/>
          <p:cNvSpPr/>
          <p:nvPr/>
        </p:nvSpPr>
        <p:spPr>
          <a:xfrm>
            <a:off x="6540400" y="22358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98.2% </a:t>
            </a:r>
            <a:endParaRPr b="0" i="0" sz="1200" u="none" cap="none" strike="noStrike">
              <a:solidFill>
                <a:srgbClr val="595959"/>
              </a:solidFill>
              <a:latin typeface="Lato"/>
              <a:ea typeface="Lato"/>
              <a:cs typeface="Lato"/>
              <a:sym typeface="Lato"/>
            </a:endParaRPr>
          </a:p>
        </p:txBody>
      </p:sp>
      <p:sp>
        <p:nvSpPr>
          <p:cNvPr id="510" name="Google Shape;510;gfba819fbc3_0_170"/>
          <p:cNvSpPr/>
          <p:nvPr/>
        </p:nvSpPr>
        <p:spPr>
          <a:xfrm>
            <a:off x="4903172" y="28454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chemeClr val="dk1"/>
              </a:solidFill>
              <a:latin typeface="Lato"/>
              <a:ea typeface="Lato"/>
              <a:cs typeface="Lato"/>
              <a:sym typeface="Lato"/>
            </a:endParaRPr>
          </a:p>
        </p:txBody>
      </p:sp>
      <p:sp>
        <p:nvSpPr>
          <p:cNvPr id="511" name="Google Shape;511;gfba819fbc3_0_170"/>
          <p:cNvSpPr/>
          <p:nvPr/>
        </p:nvSpPr>
        <p:spPr>
          <a:xfrm>
            <a:off x="6540400" y="28454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84.5%</a:t>
            </a:r>
            <a:endParaRPr b="0" i="0" sz="1200" u="none" cap="none" strike="noStrike">
              <a:solidFill>
                <a:srgbClr val="595959"/>
              </a:solidFill>
              <a:latin typeface="Lato"/>
              <a:ea typeface="Lato"/>
              <a:cs typeface="Lato"/>
              <a:sym typeface="Lato"/>
            </a:endParaRPr>
          </a:p>
        </p:txBody>
      </p:sp>
      <p:sp>
        <p:nvSpPr>
          <p:cNvPr id="512" name="Google Shape;512;gfba819fbc3_0_170"/>
          <p:cNvSpPr/>
          <p:nvPr/>
        </p:nvSpPr>
        <p:spPr>
          <a:xfrm>
            <a:off x="268945" y="2235850"/>
            <a:ext cx="4559400" cy="5643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000"/>
              </a:lnSpc>
              <a:spcBef>
                <a:spcPts val="0"/>
              </a:spcBef>
              <a:spcAft>
                <a:spcPts val="0"/>
              </a:spcAft>
              <a:buClr>
                <a:schemeClr val="dk1"/>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Do you feel safe using CuraLin?</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13" name="Google Shape;513;gfba819fbc3_0_170"/>
          <p:cNvSpPr/>
          <p:nvPr/>
        </p:nvSpPr>
        <p:spPr>
          <a:xfrm>
            <a:off x="268945" y="2845450"/>
            <a:ext cx="4559400" cy="5643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000"/>
              </a:lnSpc>
              <a:spcBef>
                <a:spcPts val="0"/>
              </a:spcBef>
              <a:spcAft>
                <a:spcPts val="0"/>
              </a:spcAft>
              <a:buClr>
                <a:schemeClr val="dk1"/>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Have you ever had a hypoglycemic event that you attribute to your CuraLin usage?</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14" name="Google Shape;514;gfba819fbc3_0_170"/>
          <p:cNvSpPr/>
          <p:nvPr/>
        </p:nvSpPr>
        <p:spPr>
          <a:xfrm>
            <a:off x="269058" y="3455050"/>
            <a:ext cx="4559400" cy="5643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Have you experienced any negative side-effects that you or your doctor attribute to CuraLin?</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15" name="Google Shape;515;gfba819fbc3_0_170"/>
          <p:cNvSpPr/>
          <p:nvPr/>
        </p:nvSpPr>
        <p:spPr>
          <a:xfrm>
            <a:off x="4909759" y="34550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chemeClr val="dk1"/>
              </a:solidFill>
              <a:latin typeface="Lato"/>
              <a:ea typeface="Lato"/>
              <a:cs typeface="Lato"/>
              <a:sym typeface="Lato"/>
            </a:endParaRPr>
          </a:p>
        </p:txBody>
      </p:sp>
      <p:sp>
        <p:nvSpPr>
          <p:cNvPr id="516" name="Google Shape;516;gfba819fbc3_0_170"/>
          <p:cNvSpPr/>
          <p:nvPr/>
        </p:nvSpPr>
        <p:spPr>
          <a:xfrm>
            <a:off x="6546988" y="34550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94.3%</a:t>
            </a:r>
            <a:endParaRPr b="0" i="0" sz="1200" u="none" cap="none" strike="noStrike">
              <a:solidFill>
                <a:srgbClr val="595959"/>
              </a:solidFill>
              <a:latin typeface="Lato"/>
              <a:ea typeface="Lato"/>
              <a:cs typeface="Lato"/>
              <a:sym typeface="Lato"/>
            </a:endParaRPr>
          </a:p>
        </p:txBody>
      </p:sp>
      <p:sp>
        <p:nvSpPr>
          <p:cNvPr id="517" name="Google Shape;517;gfba819fbc3_0_170"/>
          <p:cNvSpPr/>
          <p:nvPr/>
        </p:nvSpPr>
        <p:spPr>
          <a:xfrm>
            <a:off x="4909759" y="40646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chemeClr val="dk1"/>
              </a:solidFill>
              <a:latin typeface="Lato"/>
              <a:ea typeface="Lato"/>
              <a:cs typeface="Lato"/>
              <a:sym typeface="Lato"/>
            </a:endParaRPr>
          </a:p>
        </p:txBody>
      </p:sp>
      <p:sp>
        <p:nvSpPr>
          <p:cNvPr id="518" name="Google Shape;518;gfba819fbc3_0_170"/>
          <p:cNvSpPr/>
          <p:nvPr/>
        </p:nvSpPr>
        <p:spPr>
          <a:xfrm>
            <a:off x="6546988" y="40646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85.9%</a:t>
            </a:r>
            <a:endParaRPr b="0" i="0" sz="1200" u="none" cap="none" strike="noStrike">
              <a:solidFill>
                <a:srgbClr val="595959"/>
              </a:solidFill>
              <a:latin typeface="Lato"/>
              <a:ea typeface="Lato"/>
              <a:cs typeface="Lato"/>
              <a:sym typeface="Lato"/>
            </a:endParaRPr>
          </a:p>
        </p:txBody>
      </p:sp>
      <p:sp>
        <p:nvSpPr>
          <p:cNvPr id="519" name="Google Shape;519;gfba819fbc3_0_170"/>
          <p:cNvSpPr/>
          <p:nvPr/>
        </p:nvSpPr>
        <p:spPr>
          <a:xfrm>
            <a:off x="4909759" y="46742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Satisfied</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Dissatisfies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Neither</a:t>
            </a:r>
            <a:endParaRPr b="0" i="0" sz="1200" u="none" cap="none" strike="noStrike">
              <a:solidFill>
                <a:schemeClr val="dk1"/>
              </a:solidFill>
              <a:latin typeface="Lato"/>
              <a:ea typeface="Lato"/>
              <a:cs typeface="Lato"/>
              <a:sym typeface="Lato"/>
            </a:endParaRPr>
          </a:p>
        </p:txBody>
      </p:sp>
      <p:sp>
        <p:nvSpPr>
          <p:cNvPr id="520" name="Google Shape;520;gfba819fbc3_0_170"/>
          <p:cNvSpPr/>
          <p:nvPr/>
        </p:nvSpPr>
        <p:spPr>
          <a:xfrm>
            <a:off x="6546988" y="46742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90.5%</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2%</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7.5%</a:t>
            </a:r>
            <a:endParaRPr b="0" i="0" sz="1200" u="none" cap="none" strike="noStrike">
              <a:solidFill>
                <a:srgbClr val="595959"/>
              </a:solidFill>
              <a:latin typeface="Lato"/>
              <a:ea typeface="Lato"/>
              <a:cs typeface="Lato"/>
              <a:sym typeface="Lato"/>
            </a:endParaRPr>
          </a:p>
        </p:txBody>
      </p:sp>
      <p:sp>
        <p:nvSpPr>
          <p:cNvPr id="521" name="Google Shape;521;gfba819fbc3_0_170"/>
          <p:cNvSpPr/>
          <p:nvPr/>
        </p:nvSpPr>
        <p:spPr>
          <a:xfrm>
            <a:off x="275533" y="4064650"/>
            <a:ext cx="4559400" cy="5643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000"/>
              </a:lnSpc>
              <a:spcBef>
                <a:spcPts val="0"/>
              </a:spcBef>
              <a:spcAft>
                <a:spcPts val="0"/>
              </a:spcAft>
              <a:buClr>
                <a:schemeClr val="dk1"/>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Have you experienced a reduction in your HbA1c numbers that you attribute to CuraLine?</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22" name="Google Shape;522;gfba819fbc3_0_170"/>
          <p:cNvSpPr/>
          <p:nvPr/>
        </p:nvSpPr>
        <p:spPr>
          <a:xfrm>
            <a:off x="275533" y="4674250"/>
            <a:ext cx="4559400" cy="5643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000"/>
              </a:lnSpc>
              <a:spcBef>
                <a:spcPts val="0"/>
              </a:spcBef>
              <a:spcAft>
                <a:spcPts val="0"/>
              </a:spcAft>
              <a:buClr>
                <a:schemeClr val="dk1"/>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How satisfied are you with CuraLin?</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23" name="Google Shape;523;gfba819fbc3_0_170"/>
          <p:cNvSpPr/>
          <p:nvPr/>
        </p:nvSpPr>
        <p:spPr>
          <a:xfrm>
            <a:off x="269058" y="5283850"/>
            <a:ext cx="4559400" cy="5643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000"/>
              </a:lnSpc>
              <a:spcBef>
                <a:spcPts val="0"/>
              </a:spcBef>
              <a:spcAft>
                <a:spcPts val="0"/>
              </a:spcAft>
              <a:buClr>
                <a:schemeClr val="dk1"/>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Were any of these hypoglycemic events severe enough to require assistance from a 3</a:t>
            </a:r>
            <a:r>
              <a:rPr b="0" baseline="30000" i="0" lang="en-US" sz="1300" u="none" cap="none" strike="noStrike">
                <a:solidFill>
                  <a:schemeClr val="dk1"/>
                </a:solidFill>
                <a:latin typeface="Montserrat SemiBold"/>
                <a:ea typeface="Montserrat SemiBold"/>
                <a:cs typeface="Montserrat SemiBold"/>
                <a:sym typeface="Montserrat SemiBold"/>
              </a:rPr>
              <a:t>rd</a:t>
            </a:r>
            <a:r>
              <a:rPr b="0" i="0" lang="en-US" sz="1300" u="none" cap="none" strike="noStrike">
                <a:solidFill>
                  <a:schemeClr val="dk1"/>
                </a:solidFill>
                <a:latin typeface="Montserrat SemiBold"/>
                <a:ea typeface="Montserrat SemiBold"/>
                <a:cs typeface="Montserrat SemiBold"/>
                <a:sym typeface="Montserrat SemiBold"/>
              </a:rPr>
              <a:t> party?</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24" name="Google Shape;524;gfba819fbc3_0_170"/>
          <p:cNvSpPr/>
          <p:nvPr/>
        </p:nvSpPr>
        <p:spPr>
          <a:xfrm>
            <a:off x="4909759" y="52838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chemeClr val="dk1"/>
              </a:solidFill>
              <a:latin typeface="Lato"/>
              <a:ea typeface="Lato"/>
              <a:cs typeface="Lato"/>
              <a:sym typeface="Lato"/>
            </a:endParaRPr>
          </a:p>
        </p:txBody>
      </p:sp>
      <p:sp>
        <p:nvSpPr>
          <p:cNvPr id="525" name="Google Shape;525;gfba819fbc3_0_170"/>
          <p:cNvSpPr/>
          <p:nvPr/>
        </p:nvSpPr>
        <p:spPr>
          <a:xfrm>
            <a:off x="6546988" y="52838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From 44 Responses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90.9%</a:t>
            </a:r>
            <a:endParaRPr b="0" i="0" sz="1200" u="none" cap="none" strike="noStrike">
              <a:solidFill>
                <a:srgbClr val="595959"/>
              </a:solidFill>
              <a:latin typeface="Lato"/>
              <a:ea typeface="Lato"/>
              <a:cs typeface="Lato"/>
              <a:sym typeface="Lato"/>
            </a:endParaRPr>
          </a:p>
        </p:txBody>
      </p:sp>
      <p:sp>
        <p:nvSpPr>
          <p:cNvPr id="526" name="Google Shape;526;gfba819fbc3_0_170"/>
          <p:cNvSpPr/>
          <p:nvPr/>
        </p:nvSpPr>
        <p:spPr>
          <a:xfrm>
            <a:off x="4909759" y="58934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chemeClr val="dk1"/>
              </a:solidFill>
              <a:latin typeface="Lato"/>
              <a:ea typeface="Lato"/>
              <a:cs typeface="Lato"/>
              <a:sym typeface="Lato"/>
            </a:endParaRPr>
          </a:p>
        </p:txBody>
      </p:sp>
      <p:sp>
        <p:nvSpPr>
          <p:cNvPr id="527" name="Google Shape;527;gfba819fbc3_0_170"/>
          <p:cNvSpPr/>
          <p:nvPr/>
        </p:nvSpPr>
        <p:spPr>
          <a:xfrm>
            <a:off x="6546988" y="58934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From 16 Responses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87.5%</a:t>
            </a:r>
            <a:endParaRPr b="0" i="0" sz="1200" u="none" cap="none" strike="noStrike">
              <a:solidFill>
                <a:srgbClr val="595959"/>
              </a:solidFill>
              <a:latin typeface="Lato"/>
              <a:ea typeface="Lato"/>
              <a:cs typeface="Lato"/>
              <a:sym typeface="Lato"/>
            </a:endParaRPr>
          </a:p>
        </p:txBody>
      </p:sp>
      <p:sp>
        <p:nvSpPr>
          <p:cNvPr id="528" name="Google Shape;528;gfba819fbc3_0_170"/>
          <p:cNvSpPr/>
          <p:nvPr/>
        </p:nvSpPr>
        <p:spPr>
          <a:xfrm>
            <a:off x="275533" y="5893450"/>
            <a:ext cx="4559400" cy="5643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000"/>
              </a:lnSpc>
              <a:spcBef>
                <a:spcPts val="0"/>
              </a:spcBef>
              <a:spcAft>
                <a:spcPts val="0"/>
              </a:spcAft>
              <a:buClr>
                <a:schemeClr val="dk1"/>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Where any of these side effects severe enough to cause hospitalization?</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29" name="Google Shape;529;gfba819fbc3_0_170"/>
          <p:cNvSpPr/>
          <p:nvPr/>
        </p:nvSpPr>
        <p:spPr>
          <a:xfrm>
            <a:off x="8184275" y="1065025"/>
            <a:ext cx="1553400" cy="455100"/>
          </a:xfrm>
          <a:prstGeom prst="rect">
            <a:avLst/>
          </a:prstGeom>
          <a:solidFill>
            <a:srgbClr val="008F00"/>
          </a:solidFill>
          <a:ln>
            <a:noFill/>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Response</a:t>
            </a:r>
            <a:endParaRPr b="0" i="0" sz="1200" u="none" cap="none" strike="noStrike">
              <a:solidFill>
                <a:srgbClr val="EFEFEF"/>
              </a:solidFill>
              <a:latin typeface="Lato"/>
              <a:ea typeface="Lato"/>
              <a:cs typeface="Lato"/>
              <a:sym typeface="Lato"/>
            </a:endParaRPr>
          </a:p>
        </p:txBody>
      </p:sp>
      <p:sp>
        <p:nvSpPr>
          <p:cNvPr id="530" name="Google Shape;530;gfba819fbc3_0_170"/>
          <p:cNvSpPr/>
          <p:nvPr/>
        </p:nvSpPr>
        <p:spPr>
          <a:xfrm>
            <a:off x="8184247" y="16262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18 months</a:t>
            </a:r>
            <a:endParaRPr b="0" i="0" sz="1200" u="none" cap="none" strike="noStrike">
              <a:solidFill>
                <a:srgbClr val="595959"/>
              </a:solidFill>
              <a:latin typeface="Lato"/>
              <a:ea typeface="Lato"/>
              <a:cs typeface="Lato"/>
              <a:sym typeface="Lato"/>
            </a:endParaRPr>
          </a:p>
        </p:txBody>
      </p:sp>
      <p:sp>
        <p:nvSpPr>
          <p:cNvPr id="531" name="Google Shape;531;gfba819fbc3_0_170"/>
          <p:cNvSpPr/>
          <p:nvPr/>
        </p:nvSpPr>
        <p:spPr>
          <a:xfrm>
            <a:off x="8184247" y="22358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Yes </a:t>
            </a:r>
            <a:endParaRPr b="0" i="0" sz="1200" u="none" cap="none" strike="noStrike">
              <a:solidFill>
                <a:srgbClr val="595959"/>
              </a:solidFill>
              <a:latin typeface="Lato"/>
              <a:ea typeface="Lato"/>
              <a:cs typeface="Lato"/>
              <a:sym typeface="Lato"/>
            </a:endParaRPr>
          </a:p>
        </p:txBody>
      </p:sp>
      <p:sp>
        <p:nvSpPr>
          <p:cNvPr id="532" name="Google Shape;532;gfba819fbc3_0_170"/>
          <p:cNvSpPr/>
          <p:nvPr/>
        </p:nvSpPr>
        <p:spPr>
          <a:xfrm>
            <a:off x="8184247" y="28454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rgbClr val="595959"/>
              </a:solidFill>
              <a:latin typeface="Lato"/>
              <a:ea typeface="Lato"/>
              <a:cs typeface="Lato"/>
              <a:sym typeface="Lato"/>
            </a:endParaRPr>
          </a:p>
        </p:txBody>
      </p:sp>
      <p:sp>
        <p:nvSpPr>
          <p:cNvPr id="533" name="Google Shape;533;gfba819fbc3_0_170"/>
          <p:cNvSpPr/>
          <p:nvPr/>
        </p:nvSpPr>
        <p:spPr>
          <a:xfrm>
            <a:off x="8190834" y="34550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rgbClr val="595959"/>
              </a:solidFill>
              <a:latin typeface="Lato"/>
              <a:ea typeface="Lato"/>
              <a:cs typeface="Lato"/>
              <a:sym typeface="Lato"/>
            </a:endParaRPr>
          </a:p>
        </p:txBody>
      </p:sp>
      <p:sp>
        <p:nvSpPr>
          <p:cNvPr id="534" name="Google Shape;534;gfba819fbc3_0_170"/>
          <p:cNvSpPr/>
          <p:nvPr/>
        </p:nvSpPr>
        <p:spPr>
          <a:xfrm>
            <a:off x="8190834" y="40646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rgbClr val="595959"/>
              </a:solidFill>
              <a:latin typeface="Lato"/>
              <a:ea typeface="Lato"/>
              <a:cs typeface="Lato"/>
              <a:sym typeface="Lato"/>
            </a:endParaRPr>
          </a:p>
        </p:txBody>
      </p:sp>
      <p:sp>
        <p:nvSpPr>
          <p:cNvPr id="535" name="Google Shape;535;gfba819fbc3_0_170"/>
          <p:cNvSpPr/>
          <p:nvPr/>
        </p:nvSpPr>
        <p:spPr>
          <a:xfrm>
            <a:off x="8190834" y="46742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Satisfied</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Dissatisfies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Neither</a:t>
            </a:r>
            <a:endParaRPr b="0" i="0" sz="1200" u="none" cap="none" strike="noStrike">
              <a:solidFill>
                <a:srgbClr val="595959"/>
              </a:solidFill>
              <a:latin typeface="Lato"/>
              <a:ea typeface="Lato"/>
              <a:cs typeface="Lato"/>
              <a:sym typeface="Lato"/>
            </a:endParaRPr>
          </a:p>
        </p:txBody>
      </p:sp>
      <p:sp>
        <p:nvSpPr>
          <p:cNvPr id="536" name="Google Shape;536;gfba819fbc3_0_170"/>
          <p:cNvSpPr/>
          <p:nvPr/>
        </p:nvSpPr>
        <p:spPr>
          <a:xfrm>
            <a:off x="8190834" y="52838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rgbClr val="595959"/>
              </a:solidFill>
              <a:latin typeface="Lato"/>
              <a:ea typeface="Lato"/>
              <a:cs typeface="Lato"/>
              <a:sym typeface="Lato"/>
            </a:endParaRPr>
          </a:p>
        </p:txBody>
      </p:sp>
      <p:sp>
        <p:nvSpPr>
          <p:cNvPr id="537" name="Google Shape;537;gfba819fbc3_0_170"/>
          <p:cNvSpPr/>
          <p:nvPr/>
        </p:nvSpPr>
        <p:spPr>
          <a:xfrm>
            <a:off x="8190834" y="58934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Lato"/>
                <a:ea typeface="Lato"/>
                <a:cs typeface="Lato"/>
                <a:sym typeface="Lato"/>
              </a:rPr>
              <a:t>No</a:t>
            </a:r>
            <a:endParaRPr b="0" i="0" sz="1200" u="none" cap="none" strike="noStrike">
              <a:solidFill>
                <a:srgbClr val="595959"/>
              </a:solidFill>
              <a:latin typeface="Lato"/>
              <a:ea typeface="Lato"/>
              <a:cs typeface="Lato"/>
              <a:sym typeface="Lato"/>
            </a:endParaRPr>
          </a:p>
        </p:txBody>
      </p:sp>
      <p:sp>
        <p:nvSpPr>
          <p:cNvPr id="538" name="Google Shape;538;gfba819fbc3_0_170"/>
          <p:cNvSpPr/>
          <p:nvPr/>
        </p:nvSpPr>
        <p:spPr>
          <a:xfrm>
            <a:off x="9834650" y="1065125"/>
            <a:ext cx="1553400" cy="455100"/>
          </a:xfrm>
          <a:prstGeom prst="rect">
            <a:avLst/>
          </a:prstGeom>
          <a:solidFill>
            <a:srgbClr val="008F00"/>
          </a:solidFill>
          <a:ln>
            <a:noFill/>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 From 478</a:t>
            </a:r>
            <a:endParaRPr b="1" i="0" sz="1400" u="none" cap="none" strike="noStrike">
              <a:solidFill>
                <a:schemeClr val="lt1"/>
              </a:solidFill>
              <a:latin typeface="Arial"/>
              <a:ea typeface="Arial"/>
              <a:cs typeface="Arial"/>
              <a:sym typeface="Arial"/>
            </a:endParaRPr>
          </a:p>
          <a:p>
            <a:pPr indent="0" lvl="0" marL="0" marR="0" rtl="0" algn="ctr">
              <a:lnSpc>
                <a:spcPct val="107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Responses</a:t>
            </a:r>
            <a:endParaRPr b="1" i="0" sz="1200" u="none" cap="none" strike="noStrike">
              <a:solidFill>
                <a:schemeClr val="lt1"/>
              </a:solidFill>
              <a:latin typeface="Arial"/>
              <a:ea typeface="Arial"/>
              <a:cs typeface="Arial"/>
              <a:sym typeface="Arial"/>
            </a:endParaRPr>
          </a:p>
        </p:txBody>
      </p:sp>
      <p:sp>
        <p:nvSpPr>
          <p:cNvPr id="539" name="Google Shape;539;gfba819fbc3_0_170"/>
          <p:cNvSpPr/>
          <p:nvPr/>
        </p:nvSpPr>
        <p:spPr>
          <a:xfrm>
            <a:off x="9839100" y="16262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average</a:t>
            </a:r>
            <a:endParaRPr b="0" i="0" sz="1200" u="none" cap="none" strike="noStrike">
              <a:solidFill>
                <a:srgbClr val="595959"/>
              </a:solidFill>
              <a:latin typeface="Lato"/>
              <a:ea typeface="Lato"/>
              <a:cs typeface="Lato"/>
              <a:sym typeface="Lato"/>
            </a:endParaRPr>
          </a:p>
        </p:txBody>
      </p:sp>
      <p:sp>
        <p:nvSpPr>
          <p:cNvPr id="540" name="Google Shape;540;gfba819fbc3_0_170"/>
          <p:cNvSpPr/>
          <p:nvPr/>
        </p:nvSpPr>
        <p:spPr>
          <a:xfrm>
            <a:off x="9839100" y="22358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97.5% </a:t>
            </a:r>
            <a:endParaRPr b="0" i="0" sz="1200" u="none" cap="none" strike="noStrike">
              <a:solidFill>
                <a:srgbClr val="595959"/>
              </a:solidFill>
              <a:latin typeface="Lato"/>
              <a:ea typeface="Lato"/>
              <a:cs typeface="Lato"/>
              <a:sym typeface="Lato"/>
            </a:endParaRPr>
          </a:p>
        </p:txBody>
      </p:sp>
      <p:sp>
        <p:nvSpPr>
          <p:cNvPr id="541" name="Google Shape;541;gfba819fbc3_0_170"/>
          <p:cNvSpPr/>
          <p:nvPr/>
        </p:nvSpPr>
        <p:spPr>
          <a:xfrm>
            <a:off x="9839100" y="28454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83.5%</a:t>
            </a:r>
            <a:endParaRPr b="0" i="0" sz="1200" u="none" cap="none" strike="noStrike">
              <a:solidFill>
                <a:srgbClr val="595959"/>
              </a:solidFill>
              <a:latin typeface="Lato"/>
              <a:ea typeface="Lato"/>
              <a:cs typeface="Lato"/>
              <a:sym typeface="Lato"/>
            </a:endParaRPr>
          </a:p>
        </p:txBody>
      </p:sp>
      <p:sp>
        <p:nvSpPr>
          <p:cNvPr id="542" name="Google Shape;542;gfba819fbc3_0_170"/>
          <p:cNvSpPr/>
          <p:nvPr/>
        </p:nvSpPr>
        <p:spPr>
          <a:xfrm>
            <a:off x="9845688" y="34550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94.4%</a:t>
            </a:r>
            <a:endParaRPr b="0" i="0" sz="1200" u="none" cap="none" strike="noStrike">
              <a:solidFill>
                <a:srgbClr val="595959"/>
              </a:solidFill>
              <a:latin typeface="Lato"/>
              <a:ea typeface="Lato"/>
              <a:cs typeface="Lato"/>
              <a:sym typeface="Lato"/>
            </a:endParaRPr>
          </a:p>
        </p:txBody>
      </p:sp>
      <p:sp>
        <p:nvSpPr>
          <p:cNvPr id="543" name="Google Shape;543;gfba819fbc3_0_170"/>
          <p:cNvSpPr/>
          <p:nvPr/>
        </p:nvSpPr>
        <p:spPr>
          <a:xfrm>
            <a:off x="9845688" y="40646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81.6%</a:t>
            </a:r>
            <a:endParaRPr b="0" i="0" sz="1200" u="none" cap="none" strike="noStrike">
              <a:solidFill>
                <a:srgbClr val="595959"/>
              </a:solidFill>
              <a:latin typeface="Lato"/>
              <a:ea typeface="Lato"/>
              <a:cs typeface="Lato"/>
              <a:sym typeface="Lato"/>
            </a:endParaRPr>
          </a:p>
        </p:txBody>
      </p:sp>
      <p:sp>
        <p:nvSpPr>
          <p:cNvPr id="544" name="Google Shape;544;gfba819fbc3_0_170"/>
          <p:cNvSpPr/>
          <p:nvPr/>
        </p:nvSpPr>
        <p:spPr>
          <a:xfrm>
            <a:off x="9845688" y="46742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86%</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2.7%</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11.3%</a:t>
            </a:r>
            <a:endParaRPr b="0" i="0" sz="1200" u="none" cap="none" strike="noStrike">
              <a:solidFill>
                <a:srgbClr val="595959"/>
              </a:solidFill>
              <a:latin typeface="Lato"/>
              <a:ea typeface="Lato"/>
              <a:cs typeface="Lato"/>
              <a:sym typeface="Lato"/>
            </a:endParaRPr>
          </a:p>
        </p:txBody>
      </p:sp>
      <p:sp>
        <p:nvSpPr>
          <p:cNvPr id="545" name="Google Shape;545;gfba819fbc3_0_170"/>
          <p:cNvSpPr/>
          <p:nvPr/>
        </p:nvSpPr>
        <p:spPr>
          <a:xfrm>
            <a:off x="9845688" y="52838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From 79 Responses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96.2%</a:t>
            </a:r>
            <a:endParaRPr b="0" i="0" sz="1200" u="none" cap="none" strike="noStrike">
              <a:solidFill>
                <a:srgbClr val="595959"/>
              </a:solidFill>
              <a:latin typeface="Lato"/>
              <a:ea typeface="Lato"/>
              <a:cs typeface="Lato"/>
              <a:sym typeface="Lato"/>
            </a:endParaRPr>
          </a:p>
        </p:txBody>
      </p:sp>
      <p:sp>
        <p:nvSpPr>
          <p:cNvPr id="546" name="Google Shape;546;gfba819fbc3_0_170"/>
          <p:cNvSpPr/>
          <p:nvPr/>
        </p:nvSpPr>
        <p:spPr>
          <a:xfrm>
            <a:off x="9845688" y="5893450"/>
            <a:ext cx="1562400" cy="5643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From 27 Responses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100%</a:t>
            </a:r>
            <a:endParaRPr b="0" i="0" sz="1200" u="none" cap="none" strike="noStrike">
              <a:solidFill>
                <a:srgbClr val="595959"/>
              </a:solidFill>
              <a:latin typeface="Lato"/>
              <a:ea typeface="Lato"/>
              <a:cs typeface="Lato"/>
              <a:sym typeface="Lato"/>
            </a:endParaRPr>
          </a:p>
        </p:txBody>
      </p:sp>
      <p:grpSp>
        <p:nvGrpSpPr>
          <p:cNvPr id="547" name="Google Shape;547;gfba819fbc3_0_170"/>
          <p:cNvGrpSpPr/>
          <p:nvPr/>
        </p:nvGrpSpPr>
        <p:grpSpPr>
          <a:xfrm>
            <a:off x="0" y="0"/>
            <a:ext cx="12192003" cy="441148"/>
            <a:chOff x="0" y="0"/>
            <a:chExt cx="12192003" cy="441148"/>
          </a:xfrm>
        </p:grpSpPr>
        <p:sp>
          <p:nvSpPr>
            <p:cNvPr id="548" name="Google Shape;548;gfba819fbc3_0_170"/>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9" name="Google Shape;549;gfba819fbc3_0_170"/>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550" name="Google Shape;550;gfba819fbc3_0_170"/>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fba819fbc3_0_276"/>
          <p:cNvSpPr/>
          <p:nvPr/>
        </p:nvSpPr>
        <p:spPr>
          <a:xfrm>
            <a:off x="262475" y="1626250"/>
            <a:ext cx="4559400" cy="11739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Specifically referring to the CuraLin supplement, not CuraLife as a company, how satisfied are you overall with CuraLin, considering effectiveness, safety, side-effects, and overall experience?</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57" name="Google Shape;557;gfba819fbc3_0_276"/>
          <p:cNvSpPr/>
          <p:nvPr/>
        </p:nvSpPr>
        <p:spPr>
          <a:xfrm>
            <a:off x="4903200" y="1065025"/>
            <a:ext cx="1553400" cy="455100"/>
          </a:xfrm>
          <a:prstGeom prst="rect">
            <a:avLst/>
          </a:prstGeom>
          <a:solidFill>
            <a:srgbClr val="008F00"/>
          </a:solidFill>
          <a:ln>
            <a:noFill/>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Response</a:t>
            </a:r>
            <a:endParaRPr b="0" i="0" sz="1200" u="none" cap="none" strike="noStrike">
              <a:solidFill>
                <a:srgbClr val="EFEFEF"/>
              </a:solidFill>
              <a:latin typeface="Lato"/>
              <a:ea typeface="Lato"/>
              <a:cs typeface="Lato"/>
              <a:sym typeface="Lato"/>
            </a:endParaRPr>
          </a:p>
        </p:txBody>
      </p:sp>
      <p:sp>
        <p:nvSpPr>
          <p:cNvPr id="558" name="Google Shape;558;gfba819fbc3_0_276"/>
          <p:cNvSpPr/>
          <p:nvPr/>
        </p:nvSpPr>
        <p:spPr>
          <a:xfrm>
            <a:off x="4903175" y="1626250"/>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Satisfied</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Dissatisfies</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Neither</a:t>
            </a:r>
            <a:endParaRPr b="0" i="0" sz="1200" u="none" cap="none" strike="noStrike">
              <a:solidFill>
                <a:schemeClr val="dk1"/>
              </a:solidFill>
              <a:latin typeface="Arial"/>
              <a:ea typeface="Arial"/>
              <a:cs typeface="Arial"/>
              <a:sym typeface="Arial"/>
            </a:endParaRPr>
          </a:p>
        </p:txBody>
      </p:sp>
      <p:sp>
        <p:nvSpPr>
          <p:cNvPr id="559" name="Google Shape;559;gfba819fbc3_0_276"/>
          <p:cNvSpPr/>
          <p:nvPr/>
        </p:nvSpPr>
        <p:spPr>
          <a:xfrm>
            <a:off x="6535950" y="1065125"/>
            <a:ext cx="1553400" cy="455100"/>
          </a:xfrm>
          <a:prstGeom prst="rect">
            <a:avLst/>
          </a:prstGeom>
          <a:solidFill>
            <a:srgbClr val="008F00"/>
          </a:solidFill>
          <a:ln>
            <a:noFill/>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 From 283 Responses</a:t>
            </a:r>
            <a:endParaRPr b="0" i="0" sz="1200" u="none" cap="none" strike="noStrike">
              <a:solidFill>
                <a:srgbClr val="EFEFEF"/>
              </a:solidFill>
              <a:latin typeface="Lato"/>
              <a:ea typeface="Lato"/>
              <a:cs typeface="Lato"/>
              <a:sym typeface="Lato"/>
            </a:endParaRPr>
          </a:p>
        </p:txBody>
      </p:sp>
      <p:sp>
        <p:nvSpPr>
          <p:cNvPr id="560" name="Google Shape;560;gfba819fbc3_0_276"/>
          <p:cNvSpPr/>
          <p:nvPr/>
        </p:nvSpPr>
        <p:spPr>
          <a:xfrm>
            <a:off x="6540402" y="1626250"/>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89.4%</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2.5%</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8.1%</a:t>
            </a:r>
            <a:endParaRPr b="1" i="0" sz="1200" u="none" cap="none" strike="noStrike">
              <a:solidFill>
                <a:schemeClr val="dk1"/>
              </a:solidFill>
              <a:latin typeface="Arial"/>
              <a:ea typeface="Arial"/>
              <a:cs typeface="Arial"/>
              <a:sym typeface="Arial"/>
            </a:endParaRPr>
          </a:p>
        </p:txBody>
      </p:sp>
      <p:sp>
        <p:nvSpPr>
          <p:cNvPr id="561" name="Google Shape;561;gfba819fbc3_0_276"/>
          <p:cNvSpPr/>
          <p:nvPr/>
        </p:nvSpPr>
        <p:spPr>
          <a:xfrm>
            <a:off x="8184275" y="1065025"/>
            <a:ext cx="1553400" cy="455100"/>
          </a:xfrm>
          <a:prstGeom prst="rect">
            <a:avLst/>
          </a:prstGeom>
          <a:solidFill>
            <a:srgbClr val="008F00"/>
          </a:solidFill>
          <a:ln>
            <a:noFill/>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Response</a:t>
            </a:r>
            <a:endParaRPr b="0" i="0" sz="1200" u="none" cap="none" strike="noStrike">
              <a:solidFill>
                <a:srgbClr val="EFEFEF"/>
              </a:solidFill>
              <a:latin typeface="Lato"/>
              <a:ea typeface="Lato"/>
              <a:cs typeface="Lato"/>
              <a:sym typeface="Lato"/>
            </a:endParaRPr>
          </a:p>
        </p:txBody>
      </p:sp>
      <p:sp>
        <p:nvSpPr>
          <p:cNvPr id="562" name="Google Shape;562;gfba819fbc3_0_276"/>
          <p:cNvSpPr/>
          <p:nvPr/>
        </p:nvSpPr>
        <p:spPr>
          <a:xfrm>
            <a:off x="8184248" y="1626250"/>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Satisfied</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Dissatisfies</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Neither</a:t>
            </a:r>
            <a:endParaRPr b="0" i="0" sz="1200" u="none" cap="none" strike="noStrike">
              <a:solidFill>
                <a:schemeClr val="dk1"/>
              </a:solidFill>
              <a:latin typeface="Arial"/>
              <a:ea typeface="Arial"/>
              <a:cs typeface="Arial"/>
              <a:sym typeface="Arial"/>
            </a:endParaRPr>
          </a:p>
        </p:txBody>
      </p:sp>
      <p:sp>
        <p:nvSpPr>
          <p:cNvPr id="563" name="Google Shape;563;gfba819fbc3_0_276"/>
          <p:cNvSpPr/>
          <p:nvPr/>
        </p:nvSpPr>
        <p:spPr>
          <a:xfrm>
            <a:off x="9834650" y="1065125"/>
            <a:ext cx="1553400" cy="455100"/>
          </a:xfrm>
          <a:prstGeom prst="rect">
            <a:avLst/>
          </a:prstGeom>
          <a:solidFill>
            <a:srgbClr val="008F00"/>
          </a:solidFill>
          <a:ln>
            <a:noFill/>
          </a:ln>
        </p:spPr>
        <p:txBody>
          <a:bodyPr anchorCtr="0" anchor="ctr" bIns="91425" lIns="91425" spcFirstLastPara="1" rIns="91425" wrap="square" tIns="91425">
            <a:noAutofit/>
          </a:bodyPr>
          <a:lstStyle/>
          <a:p>
            <a:pPr indent="0" lvl="0" marL="0" marR="0" rtl="0" algn="ctr">
              <a:lnSpc>
                <a:spcPct val="107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 From 478</a:t>
            </a:r>
            <a:endParaRPr b="1" i="0" sz="1400" u="none" cap="none" strike="noStrike">
              <a:solidFill>
                <a:schemeClr val="lt1"/>
              </a:solidFill>
              <a:latin typeface="Arial"/>
              <a:ea typeface="Arial"/>
              <a:cs typeface="Arial"/>
              <a:sym typeface="Arial"/>
            </a:endParaRPr>
          </a:p>
          <a:p>
            <a:pPr indent="0" lvl="0" marL="0" marR="0" rtl="0" algn="ctr">
              <a:lnSpc>
                <a:spcPct val="107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Responses</a:t>
            </a:r>
            <a:endParaRPr b="1" i="0" sz="1200" u="none" cap="none" strike="noStrike">
              <a:solidFill>
                <a:schemeClr val="lt1"/>
              </a:solidFill>
              <a:latin typeface="Arial"/>
              <a:ea typeface="Arial"/>
              <a:cs typeface="Arial"/>
              <a:sym typeface="Arial"/>
            </a:endParaRPr>
          </a:p>
        </p:txBody>
      </p:sp>
      <p:sp>
        <p:nvSpPr>
          <p:cNvPr id="564" name="Google Shape;564;gfba819fbc3_0_276"/>
          <p:cNvSpPr/>
          <p:nvPr/>
        </p:nvSpPr>
        <p:spPr>
          <a:xfrm>
            <a:off x="9839101" y="1626250"/>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87.2%</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1.5%</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11.3%</a:t>
            </a:r>
            <a:endParaRPr b="1" i="0" sz="1200" u="none" cap="none" strike="noStrike">
              <a:solidFill>
                <a:schemeClr val="dk1"/>
              </a:solidFill>
              <a:latin typeface="Arial"/>
              <a:ea typeface="Arial"/>
              <a:cs typeface="Arial"/>
              <a:sym typeface="Arial"/>
            </a:endParaRPr>
          </a:p>
        </p:txBody>
      </p:sp>
      <p:grpSp>
        <p:nvGrpSpPr>
          <p:cNvPr id="565" name="Google Shape;565;gfba819fbc3_0_276"/>
          <p:cNvGrpSpPr/>
          <p:nvPr/>
        </p:nvGrpSpPr>
        <p:grpSpPr>
          <a:xfrm>
            <a:off x="0" y="0"/>
            <a:ext cx="12192003" cy="441148"/>
            <a:chOff x="0" y="0"/>
            <a:chExt cx="12192003" cy="441148"/>
          </a:xfrm>
        </p:grpSpPr>
        <p:sp>
          <p:nvSpPr>
            <p:cNvPr id="566" name="Google Shape;566;gfba819fbc3_0_276"/>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7" name="Google Shape;567;gfba819fbc3_0_276"/>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568" name="Google Shape;568;gfba819fbc3_0_276"/>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sp>
        <p:nvSpPr>
          <p:cNvPr id="569" name="Google Shape;569;gfba819fbc3_0_276"/>
          <p:cNvSpPr/>
          <p:nvPr/>
        </p:nvSpPr>
        <p:spPr>
          <a:xfrm>
            <a:off x="262475" y="2906175"/>
            <a:ext cx="4559400" cy="11739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Have you been able to reduce your diabetes medications as a result of your CuraLin usage?</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70" name="Google Shape;570;gfba819fbc3_0_276"/>
          <p:cNvSpPr/>
          <p:nvPr/>
        </p:nvSpPr>
        <p:spPr>
          <a:xfrm>
            <a:off x="4903175" y="2906175"/>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Yes </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No</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Maybe</a:t>
            </a:r>
            <a:endParaRPr b="0" i="0" sz="1200" u="none" cap="none" strike="noStrike">
              <a:solidFill>
                <a:schemeClr val="dk1"/>
              </a:solidFill>
              <a:latin typeface="Arial"/>
              <a:ea typeface="Arial"/>
              <a:cs typeface="Arial"/>
              <a:sym typeface="Arial"/>
            </a:endParaRPr>
          </a:p>
        </p:txBody>
      </p:sp>
      <p:sp>
        <p:nvSpPr>
          <p:cNvPr id="571" name="Google Shape;571;gfba819fbc3_0_276"/>
          <p:cNvSpPr/>
          <p:nvPr/>
        </p:nvSpPr>
        <p:spPr>
          <a:xfrm>
            <a:off x="6540402" y="2906175"/>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64.7%</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21.6%</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13.8%</a:t>
            </a:r>
            <a:endParaRPr b="1" i="0" sz="1200" u="none" cap="none" strike="noStrike">
              <a:solidFill>
                <a:schemeClr val="dk1"/>
              </a:solidFill>
              <a:latin typeface="Arial"/>
              <a:ea typeface="Arial"/>
              <a:cs typeface="Arial"/>
              <a:sym typeface="Arial"/>
            </a:endParaRPr>
          </a:p>
        </p:txBody>
      </p:sp>
      <p:sp>
        <p:nvSpPr>
          <p:cNvPr id="572" name="Google Shape;572;gfba819fbc3_0_276"/>
          <p:cNvSpPr/>
          <p:nvPr/>
        </p:nvSpPr>
        <p:spPr>
          <a:xfrm>
            <a:off x="8184248" y="2906175"/>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Yes </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No</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Maybe</a:t>
            </a:r>
            <a:endParaRPr b="0" i="0" sz="1200" u="none" cap="none" strike="noStrike">
              <a:solidFill>
                <a:schemeClr val="dk1"/>
              </a:solidFill>
              <a:latin typeface="Arial"/>
              <a:ea typeface="Arial"/>
              <a:cs typeface="Arial"/>
              <a:sym typeface="Arial"/>
            </a:endParaRPr>
          </a:p>
        </p:txBody>
      </p:sp>
      <p:sp>
        <p:nvSpPr>
          <p:cNvPr id="573" name="Google Shape;573;gfba819fbc3_0_276"/>
          <p:cNvSpPr/>
          <p:nvPr/>
        </p:nvSpPr>
        <p:spPr>
          <a:xfrm>
            <a:off x="9839101" y="2906175"/>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59.4%</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22.6%</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18%</a:t>
            </a:r>
            <a:endParaRPr b="1" i="0" sz="1200" u="none" cap="none" strike="noStrike">
              <a:solidFill>
                <a:schemeClr val="dk1"/>
              </a:solidFill>
              <a:latin typeface="Arial"/>
              <a:ea typeface="Arial"/>
              <a:cs typeface="Arial"/>
              <a:sym typeface="Arial"/>
            </a:endParaRPr>
          </a:p>
        </p:txBody>
      </p:sp>
      <p:sp>
        <p:nvSpPr>
          <p:cNvPr id="574" name="Google Shape;574;gfba819fbc3_0_276"/>
          <p:cNvSpPr/>
          <p:nvPr/>
        </p:nvSpPr>
        <p:spPr>
          <a:xfrm>
            <a:off x="262475" y="4186100"/>
            <a:ext cx="4559400" cy="1173900"/>
          </a:xfrm>
          <a:prstGeom prst="rect">
            <a:avLst/>
          </a:prstGeom>
          <a:solidFill>
            <a:srgbClr val="E1E1E1"/>
          </a:solid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ontserrat SemiBold"/>
                <a:ea typeface="Montserrat SemiBold"/>
                <a:cs typeface="Montserrat SemiBold"/>
                <a:sym typeface="Montserrat SemiBold"/>
              </a:rPr>
              <a:t>Would you recommend CuraLin to another diabetic?</a:t>
            </a:r>
            <a:endParaRPr b="0" i="0" sz="1300" u="none" cap="none" strike="noStrike">
              <a:solidFill>
                <a:schemeClr val="dk1"/>
              </a:solidFill>
              <a:latin typeface="Montserrat SemiBold"/>
              <a:ea typeface="Montserrat SemiBold"/>
              <a:cs typeface="Montserrat SemiBold"/>
              <a:sym typeface="Montserrat SemiBold"/>
            </a:endParaRPr>
          </a:p>
        </p:txBody>
      </p:sp>
      <p:sp>
        <p:nvSpPr>
          <p:cNvPr id="575" name="Google Shape;575;gfba819fbc3_0_276"/>
          <p:cNvSpPr/>
          <p:nvPr/>
        </p:nvSpPr>
        <p:spPr>
          <a:xfrm>
            <a:off x="4903175" y="4186100"/>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Yes </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No</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Maybe</a:t>
            </a:r>
            <a:endParaRPr b="0" i="0" sz="1200" u="none" cap="none" strike="noStrike">
              <a:solidFill>
                <a:schemeClr val="dk1"/>
              </a:solidFill>
              <a:latin typeface="Arial"/>
              <a:ea typeface="Arial"/>
              <a:cs typeface="Arial"/>
              <a:sym typeface="Arial"/>
            </a:endParaRPr>
          </a:p>
        </p:txBody>
      </p:sp>
      <p:sp>
        <p:nvSpPr>
          <p:cNvPr id="576" name="Google Shape;576;gfba819fbc3_0_276"/>
          <p:cNvSpPr/>
          <p:nvPr/>
        </p:nvSpPr>
        <p:spPr>
          <a:xfrm>
            <a:off x="6540402" y="4186100"/>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89.8%</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1.4%</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8.8%</a:t>
            </a:r>
            <a:endParaRPr b="1" i="0" sz="1200" u="none" cap="none" strike="noStrike">
              <a:solidFill>
                <a:schemeClr val="dk1"/>
              </a:solidFill>
              <a:latin typeface="Arial"/>
              <a:ea typeface="Arial"/>
              <a:cs typeface="Arial"/>
              <a:sym typeface="Arial"/>
            </a:endParaRPr>
          </a:p>
        </p:txBody>
      </p:sp>
      <p:sp>
        <p:nvSpPr>
          <p:cNvPr id="577" name="Google Shape;577;gfba819fbc3_0_276"/>
          <p:cNvSpPr/>
          <p:nvPr/>
        </p:nvSpPr>
        <p:spPr>
          <a:xfrm>
            <a:off x="8184248" y="4186100"/>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Yes </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No</a:t>
            </a:r>
            <a:endParaRPr b="0"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Maybe</a:t>
            </a:r>
            <a:endParaRPr b="0" i="0" sz="1200" u="none" cap="none" strike="noStrike">
              <a:solidFill>
                <a:schemeClr val="dk1"/>
              </a:solidFill>
              <a:latin typeface="Arial"/>
              <a:ea typeface="Arial"/>
              <a:cs typeface="Arial"/>
              <a:sym typeface="Arial"/>
            </a:endParaRPr>
          </a:p>
        </p:txBody>
      </p:sp>
      <p:sp>
        <p:nvSpPr>
          <p:cNvPr id="578" name="Google Shape;578;gfba819fbc3_0_276"/>
          <p:cNvSpPr/>
          <p:nvPr/>
        </p:nvSpPr>
        <p:spPr>
          <a:xfrm>
            <a:off x="9839101" y="4186100"/>
            <a:ext cx="1562400" cy="1173900"/>
          </a:xfrm>
          <a:prstGeom prst="rect">
            <a:avLst/>
          </a:prstGeom>
          <a:noFill/>
          <a:ln cap="flat" cmpd="sng" w="9525">
            <a:solidFill>
              <a:srgbClr val="008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86.8%</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2.3%</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10.9%</a:t>
            </a:r>
            <a:endParaRPr b="1" i="0" sz="12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gfba819fbc3_0_393" title="Chart"/>
          <p:cNvPicPr preferRelativeResize="0"/>
          <p:nvPr/>
        </p:nvPicPr>
        <p:blipFill rotWithShape="1">
          <a:blip r:embed="rId3">
            <a:alphaModFix/>
          </a:blip>
          <a:srcRect b="10682" l="0" r="0" t="0"/>
          <a:stretch/>
        </p:blipFill>
        <p:spPr>
          <a:xfrm>
            <a:off x="1783300" y="1368650"/>
            <a:ext cx="8092251" cy="4468999"/>
          </a:xfrm>
          <a:prstGeom prst="rect">
            <a:avLst/>
          </a:prstGeom>
          <a:noFill/>
          <a:ln>
            <a:noFill/>
          </a:ln>
        </p:spPr>
      </p:pic>
      <p:grpSp>
        <p:nvGrpSpPr>
          <p:cNvPr id="585" name="Google Shape;585;gfba819fbc3_0_393"/>
          <p:cNvGrpSpPr/>
          <p:nvPr/>
        </p:nvGrpSpPr>
        <p:grpSpPr>
          <a:xfrm>
            <a:off x="0" y="0"/>
            <a:ext cx="12192003" cy="441148"/>
            <a:chOff x="0" y="0"/>
            <a:chExt cx="12192003" cy="441148"/>
          </a:xfrm>
        </p:grpSpPr>
        <p:sp>
          <p:nvSpPr>
            <p:cNvPr id="586" name="Google Shape;586;gfba819fbc3_0_393"/>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7" name="Google Shape;587;gfba819fbc3_0_393"/>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588" name="Google Shape;588;gfba819fbc3_0_393"/>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
        <p:nvSpPr>
          <p:cNvPr id="589" name="Google Shape;589;gfba819fbc3_0_393"/>
          <p:cNvSpPr txBox="1"/>
          <p:nvPr/>
        </p:nvSpPr>
        <p:spPr>
          <a:xfrm>
            <a:off x="661350" y="720675"/>
            <a:ext cx="10869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202124"/>
                </a:solidFill>
                <a:highlight>
                  <a:srgbClr val="FFFFFF"/>
                </a:highlight>
                <a:latin typeface="Roboto"/>
                <a:ea typeface="Roboto"/>
                <a:cs typeface="Roboto"/>
                <a:sym typeface="Roboto"/>
              </a:rPr>
              <a:t>Have you experienced any negative side-effects that you or your doctor attribute to CuraLin?</a:t>
            </a:r>
            <a:endParaRPr b="1" i="0" sz="2300" u="none" cap="none" strike="noStrike">
              <a:solidFill>
                <a:srgbClr val="000000"/>
              </a:solidFill>
              <a:latin typeface="Montserrat"/>
              <a:ea typeface="Montserrat"/>
              <a:cs typeface="Montserrat"/>
              <a:sym typeface="Montserrat"/>
            </a:endParaRPr>
          </a:p>
        </p:txBody>
      </p:sp>
      <p:sp>
        <p:nvSpPr>
          <p:cNvPr id="590" name="Google Shape;590;gfba819fbc3_0_393"/>
          <p:cNvSpPr txBox="1"/>
          <p:nvPr/>
        </p:nvSpPr>
        <p:spPr>
          <a:xfrm>
            <a:off x="4039950" y="5076213"/>
            <a:ext cx="17757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rial"/>
                <a:ea typeface="Arial"/>
                <a:cs typeface="Arial"/>
                <a:sym typeface="Arial"/>
              </a:rPr>
              <a:t>No Side Effects</a:t>
            </a:r>
            <a:endParaRPr b="1" i="0" sz="1700" u="none" cap="none" strike="noStrike">
              <a:solidFill>
                <a:schemeClr val="lt1"/>
              </a:solidFill>
              <a:latin typeface="Arial"/>
              <a:ea typeface="Arial"/>
              <a:cs typeface="Arial"/>
              <a:sym typeface="Arial"/>
            </a:endParaRPr>
          </a:p>
        </p:txBody>
      </p:sp>
      <p:sp>
        <p:nvSpPr>
          <p:cNvPr id="591" name="Google Shape;591;gfba819fbc3_0_393"/>
          <p:cNvSpPr txBox="1"/>
          <p:nvPr/>
        </p:nvSpPr>
        <p:spPr>
          <a:xfrm>
            <a:off x="6848225" y="5091663"/>
            <a:ext cx="17757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Side Effects</a:t>
            </a:r>
            <a:endParaRPr b="0" i="0" sz="1500" u="none" cap="none" strike="noStrike">
              <a:solidFill>
                <a:schemeClr val="dk1"/>
              </a:solidFill>
              <a:latin typeface="Arial"/>
              <a:ea typeface="Arial"/>
              <a:cs typeface="Arial"/>
              <a:sym typeface="Arial"/>
            </a:endParaRPr>
          </a:p>
        </p:txBody>
      </p:sp>
      <p:sp>
        <p:nvSpPr>
          <p:cNvPr id="592" name="Google Shape;592;gfba819fbc3_0_393"/>
          <p:cNvSpPr txBox="1"/>
          <p:nvPr/>
        </p:nvSpPr>
        <p:spPr>
          <a:xfrm>
            <a:off x="7526075" y="5837650"/>
            <a:ext cx="42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rgbClr val="008F00"/>
                </a:solidFill>
              </a:rPr>
              <a:t>39</a:t>
            </a:r>
            <a:endParaRPr b="1" sz="1600">
              <a:solidFill>
                <a:srgbClr val="008F00"/>
              </a:solidFill>
            </a:endParaRPr>
          </a:p>
        </p:txBody>
      </p:sp>
      <p:sp>
        <p:nvSpPr>
          <p:cNvPr id="593" name="Google Shape;593;gfba819fbc3_0_393"/>
          <p:cNvSpPr txBox="1"/>
          <p:nvPr/>
        </p:nvSpPr>
        <p:spPr>
          <a:xfrm>
            <a:off x="4548300" y="5837650"/>
            <a:ext cx="759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008F00"/>
                </a:solidFill>
              </a:rPr>
              <a:t>722</a:t>
            </a:r>
            <a:endParaRPr b="1" sz="1600">
              <a:solidFill>
                <a:srgbClr val="008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fba819fbc3_0_4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grpSp>
        <p:nvGrpSpPr>
          <p:cNvPr id="600" name="Google Shape;600;gfba819fbc3_0_416"/>
          <p:cNvGrpSpPr/>
          <p:nvPr/>
        </p:nvGrpSpPr>
        <p:grpSpPr>
          <a:xfrm>
            <a:off x="0" y="0"/>
            <a:ext cx="12192003" cy="441148"/>
            <a:chOff x="0" y="0"/>
            <a:chExt cx="12192003" cy="441148"/>
          </a:xfrm>
        </p:grpSpPr>
        <p:sp>
          <p:nvSpPr>
            <p:cNvPr id="601" name="Google Shape;601;gfba819fbc3_0_416"/>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2" name="Google Shape;602;gfba819fbc3_0_416"/>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603" name="Google Shape;603;gfba819fbc3_0_416"/>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graphicFrame>
        <p:nvGraphicFramePr>
          <p:cNvPr id="604" name="Google Shape;604;gfba819fbc3_0_416"/>
          <p:cNvGraphicFramePr/>
          <p:nvPr/>
        </p:nvGraphicFramePr>
        <p:xfrm>
          <a:off x="923950" y="1569425"/>
          <a:ext cx="3000000" cy="3000000"/>
        </p:xfrm>
        <a:graphic>
          <a:graphicData uri="http://schemas.openxmlformats.org/drawingml/2006/table">
            <a:tbl>
              <a:tblPr>
                <a:noFill/>
                <a:tableStyleId>{73523C9B-85A3-40CA-A035-DE1F30E54E4A}</a:tableStyleId>
              </a:tblPr>
              <a:tblGrid>
                <a:gridCol w="3004675"/>
                <a:gridCol w="1611475"/>
              </a:tblGrid>
              <a:tr h="396200">
                <a:tc>
                  <a:txBody>
                    <a:bodyPr/>
                    <a:lstStyle/>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lt1"/>
                          </a:solidFill>
                        </a:rPr>
                        <a:t>Side Effect </a:t>
                      </a:r>
                      <a:endParaRPr b="1" sz="1500" u="none" cap="none" strike="noStrike">
                        <a:solidFill>
                          <a:schemeClr val="lt1"/>
                        </a:solidFill>
                      </a:endParaRPr>
                    </a:p>
                  </a:txBody>
                  <a:tcPr marT="91425" marB="91425" marR="91425" marL="91425" anchor="ctr">
                    <a:solidFill>
                      <a:srgbClr val="008F0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1"/>
                          </a:solidFill>
                        </a:rPr>
                        <a:t>Cumulative number of reports</a:t>
                      </a:r>
                      <a:endParaRPr sz="1400" u="none" cap="none" strike="noStrike">
                        <a:solidFill>
                          <a:schemeClr val="lt1"/>
                        </a:solidFill>
                      </a:endParaRPr>
                    </a:p>
                  </a:txBody>
                  <a:tcPr marT="91425" marB="91425" marR="91425" marL="91425">
                    <a:solidFill>
                      <a:srgbClr val="008F00"/>
                    </a:solidFill>
                  </a:tcPr>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Hypoglycemia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Upset Stomach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Skin Rash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Itchy Skin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4</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Weight gain</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6</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Tiredness</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Dizziness</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Bloating</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Diarrhea</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5</a:t>
                      </a:r>
                      <a:endParaRPr sz="1400" u="none" cap="none" strike="noStrike"/>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Nausea</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1778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Glucose levels went high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bl>
          </a:graphicData>
        </a:graphic>
      </p:graphicFrame>
      <p:sp>
        <p:nvSpPr>
          <p:cNvPr id="605" name="Google Shape;605;gfba819fbc3_0_416"/>
          <p:cNvSpPr txBox="1"/>
          <p:nvPr/>
        </p:nvSpPr>
        <p:spPr>
          <a:xfrm>
            <a:off x="2669525" y="638975"/>
            <a:ext cx="6956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Montserrat SemiBold"/>
                <a:ea typeface="Montserrat SemiBold"/>
                <a:cs typeface="Montserrat SemiBold"/>
                <a:sym typeface="Montserrat SemiBold"/>
              </a:rPr>
              <a:t>Out Of The </a:t>
            </a:r>
            <a:r>
              <a:rPr lang="en-US" sz="2000">
                <a:latin typeface="Montserrat SemiBold"/>
                <a:ea typeface="Montserrat SemiBold"/>
                <a:cs typeface="Montserrat SemiBold"/>
                <a:sym typeface="Montserrat SemiBold"/>
              </a:rPr>
              <a:t>39</a:t>
            </a:r>
            <a:r>
              <a:rPr b="0" i="0" lang="en-US" sz="2000" u="none" cap="none" strike="noStrike">
                <a:solidFill>
                  <a:srgbClr val="000000"/>
                </a:solidFill>
                <a:latin typeface="Montserrat SemiBold"/>
                <a:ea typeface="Montserrat SemiBold"/>
                <a:cs typeface="Montserrat SemiBold"/>
                <a:sym typeface="Montserrat SemiBold"/>
              </a:rPr>
              <a:t> People That Reported Side Effects These Are The Side Effects That Were Reported</a:t>
            </a:r>
            <a:endParaRPr b="0" i="0" sz="2000" u="none" cap="none" strike="noStrike">
              <a:solidFill>
                <a:srgbClr val="000000"/>
              </a:solidFill>
              <a:latin typeface="Montserrat SemiBold"/>
              <a:ea typeface="Montserrat SemiBold"/>
              <a:cs typeface="Montserrat SemiBold"/>
              <a:sym typeface="Montserrat SemiBold"/>
            </a:endParaRPr>
          </a:p>
        </p:txBody>
      </p:sp>
      <p:graphicFrame>
        <p:nvGraphicFramePr>
          <p:cNvPr id="606" name="Google Shape;606;gfba819fbc3_0_416"/>
          <p:cNvGraphicFramePr/>
          <p:nvPr/>
        </p:nvGraphicFramePr>
        <p:xfrm>
          <a:off x="6651900" y="1569425"/>
          <a:ext cx="3000000" cy="3000000"/>
        </p:xfrm>
        <a:graphic>
          <a:graphicData uri="http://schemas.openxmlformats.org/drawingml/2006/table">
            <a:tbl>
              <a:tblPr>
                <a:noFill/>
                <a:tableStyleId>{73523C9B-85A3-40CA-A035-DE1F30E54E4A}</a:tableStyleId>
              </a:tblPr>
              <a:tblGrid>
                <a:gridCol w="2973725"/>
                <a:gridCol w="1642425"/>
              </a:tblGrid>
              <a:tr h="480150">
                <a:tc>
                  <a:txBody>
                    <a:bodyPr/>
                    <a:lstStyle/>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lt1"/>
                          </a:solidFill>
                        </a:rPr>
                        <a:t>Side Effect </a:t>
                      </a:r>
                      <a:endParaRPr b="1" sz="1500" u="none" cap="none" strike="noStrike">
                        <a:solidFill>
                          <a:schemeClr val="lt1"/>
                        </a:solidFill>
                      </a:endParaRPr>
                    </a:p>
                  </a:txBody>
                  <a:tcPr marT="91425" marB="91425" marR="91425" marL="91425" anchor="ctr">
                    <a:solidFill>
                      <a:srgbClr val="008F00"/>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1"/>
                          </a:solidFill>
                        </a:rPr>
                        <a:t>Cumulative number of reports</a:t>
                      </a:r>
                      <a:endParaRPr sz="1400" u="none" cap="none" strike="noStrike">
                        <a:solidFill>
                          <a:schemeClr val="lt1"/>
                        </a:solidFill>
                      </a:endParaRPr>
                    </a:p>
                  </a:txBody>
                  <a:tcPr marT="91425" marB="91425" marR="91425" marL="91425">
                    <a:solidFill>
                      <a:srgbClr val="008F00"/>
                    </a:solidFill>
                  </a:tcPr>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Sugar going sky high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Increased creatinine level</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Indigestion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Lower sex drive</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Reflux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Opens my bowl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Had none of the above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Acid reflux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Weight loss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Low Iron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r h="3121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Pancreas</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30"/>
          <p:cNvSpPr txBox="1"/>
          <p:nvPr/>
        </p:nvSpPr>
        <p:spPr>
          <a:xfrm>
            <a:off x="552733" y="1667167"/>
            <a:ext cx="11259200" cy="4161600"/>
          </a:xfrm>
          <a:prstGeom prst="rect">
            <a:avLst/>
          </a:prstGeom>
          <a:noFill/>
          <a:ln>
            <a:noFill/>
          </a:ln>
        </p:spPr>
        <p:txBody>
          <a:bodyPr anchorCtr="0" anchor="t" bIns="121900" lIns="121900" spcFirstLastPara="1" rIns="121900" wrap="square" tIns="121900">
            <a:noAutofit/>
          </a:bodyPr>
          <a:lstStyle/>
          <a:p>
            <a:pPr indent="0" lvl="0" marL="88900" marR="0" rtl="0" algn="l">
              <a:lnSpc>
                <a:spcPct val="150000"/>
              </a:lnSpc>
              <a:spcBef>
                <a:spcPts val="0"/>
              </a:spcBef>
              <a:spcAft>
                <a:spcPts val="0"/>
              </a:spcAft>
              <a:buClr>
                <a:srgbClr val="999999"/>
              </a:buClr>
              <a:buSzPts val="2200"/>
              <a:buFont typeface="Montserrat"/>
              <a:buNone/>
            </a:pPr>
            <a:r>
              <a:t/>
            </a:r>
            <a:endParaRPr b="0" i="0" sz="2935" u="none" cap="none" strike="noStrike">
              <a:solidFill>
                <a:srgbClr val="999999"/>
              </a:solidFill>
              <a:latin typeface="Montserrat"/>
              <a:ea typeface="Montserrat"/>
              <a:cs typeface="Montserrat"/>
              <a:sym typeface="Montserrat"/>
            </a:endParaRPr>
          </a:p>
        </p:txBody>
      </p:sp>
      <p:sp>
        <p:nvSpPr>
          <p:cNvPr id="612" name="Google Shape;612;p30"/>
          <p:cNvSpPr txBox="1"/>
          <p:nvPr>
            <p:ph idx="1" type="body"/>
          </p:nvPr>
        </p:nvSpPr>
        <p:spPr>
          <a:xfrm>
            <a:off x="1365750" y="1614100"/>
            <a:ext cx="7935300" cy="4037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rgbClr val="999999"/>
              </a:buClr>
              <a:buSzPts val="2800"/>
              <a:buNone/>
            </a:pPr>
            <a:r>
              <a:rPr lang="en-US" sz="2200">
                <a:solidFill>
                  <a:srgbClr val="000000"/>
                </a:solidFill>
                <a:latin typeface="Montserrat"/>
                <a:ea typeface="Montserrat"/>
                <a:cs typeface="Montserrat"/>
                <a:sym typeface="Montserrat"/>
              </a:rPr>
              <a:t>The only common complaint about CuraLin is that in the beginning it  might causes some stomach ache. </a:t>
            </a:r>
            <a:endParaRPr sz="2200">
              <a:solidFill>
                <a:srgbClr val="000000"/>
              </a:solidFill>
              <a:latin typeface="Montserrat"/>
              <a:ea typeface="Montserrat"/>
              <a:cs typeface="Montserrat"/>
              <a:sym typeface="Montserrat"/>
            </a:endParaRPr>
          </a:p>
          <a:p>
            <a:pPr indent="0" lvl="0" marL="0" rtl="0" algn="l">
              <a:lnSpc>
                <a:spcPct val="115000"/>
              </a:lnSpc>
              <a:spcBef>
                <a:spcPts val="1000"/>
              </a:spcBef>
              <a:spcAft>
                <a:spcPts val="0"/>
              </a:spcAft>
              <a:buClr>
                <a:srgbClr val="999999"/>
              </a:buClr>
              <a:buSzPts val="2800"/>
              <a:buNone/>
            </a:pPr>
            <a:r>
              <a:rPr lang="en-US" sz="2200">
                <a:solidFill>
                  <a:srgbClr val="000000"/>
                </a:solidFill>
                <a:latin typeface="Montserrat"/>
                <a:ea typeface="Montserrat"/>
                <a:cs typeface="Montserrat"/>
                <a:sym typeface="Montserrat"/>
              </a:rPr>
              <a:t>This is due to the natural ingredients that go into one’s body, and since people are not used to such ingredients in their everyday life, the body needs some time to get used to the ingredients and the feeling goes away within a few days.</a:t>
            </a:r>
            <a:endParaRPr sz="2200">
              <a:solidFill>
                <a:srgbClr val="999999"/>
              </a:solidFill>
              <a:latin typeface="Montserrat"/>
              <a:ea typeface="Montserrat"/>
              <a:cs typeface="Montserrat"/>
              <a:sym typeface="Montserrat"/>
            </a:endParaRPr>
          </a:p>
          <a:p>
            <a:pPr indent="-50800" lvl="0" marL="228600" rtl="0" algn="l">
              <a:lnSpc>
                <a:spcPct val="90000"/>
              </a:lnSpc>
              <a:spcBef>
                <a:spcPts val="1000"/>
              </a:spcBef>
              <a:spcAft>
                <a:spcPts val="0"/>
              </a:spcAft>
              <a:buClr>
                <a:schemeClr val="dk1"/>
              </a:buClr>
              <a:buSzPts val="2800"/>
              <a:buNone/>
            </a:pPr>
            <a:r>
              <a:t/>
            </a:r>
            <a:endParaRPr/>
          </a:p>
        </p:txBody>
      </p:sp>
      <p:grpSp>
        <p:nvGrpSpPr>
          <p:cNvPr id="613" name="Google Shape;613;p30"/>
          <p:cNvGrpSpPr/>
          <p:nvPr/>
        </p:nvGrpSpPr>
        <p:grpSpPr>
          <a:xfrm>
            <a:off x="0" y="0"/>
            <a:ext cx="12192003" cy="441148"/>
            <a:chOff x="0" y="0"/>
            <a:chExt cx="12192003" cy="441148"/>
          </a:xfrm>
        </p:grpSpPr>
        <p:sp>
          <p:nvSpPr>
            <p:cNvPr id="614" name="Google Shape;614;p30"/>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5" name="Google Shape;615;p30"/>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616" name="Google Shape;616;p30"/>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sp>
        <p:nvSpPr>
          <p:cNvPr id="617" name="Google Shape;617;p30"/>
          <p:cNvSpPr/>
          <p:nvPr/>
        </p:nvSpPr>
        <p:spPr>
          <a:xfrm>
            <a:off x="0" y="1150275"/>
            <a:ext cx="3792900" cy="36900"/>
          </a:xfrm>
          <a:prstGeom prst="rect">
            <a:avLst/>
          </a:prstGeom>
          <a:solidFill>
            <a:srgbClr val="008F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18" name="Google Shape;618;p30"/>
          <p:cNvSpPr txBox="1"/>
          <p:nvPr/>
        </p:nvSpPr>
        <p:spPr>
          <a:xfrm>
            <a:off x="315910" y="627070"/>
            <a:ext cx="4429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2800" u="none" cap="none" strike="noStrike">
                <a:solidFill>
                  <a:schemeClr val="dk1"/>
                </a:solidFill>
                <a:latin typeface="Montserrat Medium"/>
                <a:ea typeface="Montserrat Medium"/>
                <a:cs typeface="Montserrat Medium"/>
                <a:sym typeface="Montserrat Medium"/>
              </a:rPr>
              <a:t>Side Effect</a:t>
            </a:r>
            <a:endParaRPr b="0" i="0" sz="2800" u="none" cap="none" strike="noStrike">
              <a:solidFill>
                <a:schemeClr val="dk1"/>
              </a:solidFill>
              <a:latin typeface="Montserrat Medium"/>
              <a:ea typeface="Montserrat Medium"/>
              <a:cs typeface="Montserrat Medium"/>
              <a:sym typeface="Montserrat Medium"/>
            </a:endParaRP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grpSp>
        <p:nvGrpSpPr>
          <p:cNvPr id="623" name="Google Shape;623;ged18dec2c6_0_142"/>
          <p:cNvGrpSpPr/>
          <p:nvPr/>
        </p:nvGrpSpPr>
        <p:grpSpPr>
          <a:xfrm>
            <a:off x="-1524000" y="0"/>
            <a:ext cx="13716000" cy="6858000"/>
            <a:chOff x="-1524000" y="0"/>
            <a:chExt cx="13716000" cy="6858000"/>
          </a:xfrm>
        </p:grpSpPr>
        <p:grpSp>
          <p:nvGrpSpPr>
            <p:cNvPr id="624" name="Google Shape;624;ged18dec2c6_0_142"/>
            <p:cNvGrpSpPr/>
            <p:nvPr/>
          </p:nvGrpSpPr>
          <p:grpSpPr>
            <a:xfrm>
              <a:off x="-1524000" y="0"/>
              <a:ext cx="6858000" cy="6858000"/>
              <a:chOff x="5334000" y="0"/>
              <a:chExt cx="6858000" cy="6858000"/>
            </a:xfrm>
          </p:grpSpPr>
          <p:pic>
            <p:nvPicPr>
              <p:cNvPr id="625" name="Google Shape;625;ged18dec2c6_0_142"/>
              <p:cNvPicPr preferRelativeResize="0"/>
              <p:nvPr/>
            </p:nvPicPr>
            <p:blipFill>
              <a:blip r:embed="rId3">
                <a:alphaModFix amt="9000"/>
              </a:blip>
              <a:stretch>
                <a:fillRect/>
              </a:stretch>
            </p:blipFill>
            <p:spPr>
              <a:xfrm>
                <a:off x="5334000" y="3429003"/>
                <a:ext cx="3428997" cy="3428997"/>
              </a:xfrm>
              <a:prstGeom prst="rect">
                <a:avLst/>
              </a:prstGeom>
              <a:noFill/>
              <a:ln>
                <a:noFill/>
              </a:ln>
            </p:spPr>
          </p:pic>
          <p:pic>
            <p:nvPicPr>
              <p:cNvPr id="626" name="Google Shape;626;ged18dec2c6_0_142"/>
              <p:cNvPicPr preferRelativeResize="0"/>
              <p:nvPr/>
            </p:nvPicPr>
            <p:blipFill>
              <a:blip r:embed="rId3">
                <a:alphaModFix amt="9000"/>
              </a:blip>
              <a:stretch>
                <a:fillRect/>
              </a:stretch>
            </p:blipFill>
            <p:spPr>
              <a:xfrm>
                <a:off x="8763003" y="3429003"/>
                <a:ext cx="3428997" cy="3428997"/>
              </a:xfrm>
              <a:prstGeom prst="rect">
                <a:avLst/>
              </a:prstGeom>
              <a:noFill/>
              <a:ln>
                <a:noFill/>
              </a:ln>
            </p:spPr>
          </p:pic>
          <p:pic>
            <p:nvPicPr>
              <p:cNvPr id="627" name="Google Shape;627;ged18dec2c6_0_142"/>
              <p:cNvPicPr preferRelativeResize="0"/>
              <p:nvPr/>
            </p:nvPicPr>
            <p:blipFill>
              <a:blip r:embed="rId3">
                <a:alphaModFix amt="9000"/>
              </a:blip>
              <a:stretch>
                <a:fillRect/>
              </a:stretch>
            </p:blipFill>
            <p:spPr>
              <a:xfrm>
                <a:off x="5334000" y="0"/>
                <a:ext cx="3428997" cy="3428997"/>
              </a:xfrm>
              <a:prstGeom prst="rect">
                <a:avLst/>
              </a:prstGeom>
              <a:noFill/>
              <a:ln>
                <a:noFill/>
              </a:ln>
            </p:spPr>
          </p:pic>
          <p:pic>
            <p:nvPicPr>
              <p:cNvPr id="628" name="Google Shape;628;ged18dec2c6_0_142"/>
              <p:cNvPicPr preferRelativeResize="0"/>
              <p:nvPr/>
            </p:nvPicPr>
            <p:blipFill>
              <a:blip r:embed="rId3">
                <a:alphaModFix amt="9000"/>
              </a:blip>
              <a:stretch>
                <a:fillRect/>
              </a:stretch>
            </p:blipFill>
            <p:spPr>
              <a:xfrm>
                <a:off x="8763003" y="0"/>
                <a:ext cx="3428997" cy="3428997"/>
              </a:xfrm>
              <a:prstGeom prst="rect">
                <a:avLst/>
              </a:prstGeom>
              <a:noFill/>
              <a:ln>
                <a:noFill/>
              </a:ln>
            </p:spPr>
          </p:pic>
        </p:grpSp>
        <p:grpSp>
          <p:nvGrpSpPr>
            <p:cNvPr id="629" name="Google Shape;629;ged18dec2c6_0_142"/>
            <p:cNvGrpSpPr/>
            <p:nvPr/>
          </p:nvGrpSpPr>
          <p:grpSpPr>
            <a:xfrm>
              <a:off x="5334000" y="0"/>
              <a:ext cx="6858000" cy="6858000"/>
              <a:chOff x="5334000" y="0"/>
              <a:chExt cx="6858000" cy="6858000"/>
            </a:xfrm>
          </p:grpSpPr>
          <p:pic>
            <p:nvPicPr>
              <p:cNvPr id="630" name="Google Shape;630;ged18dec2c6_0_142"/>
              <p:cNvPicPr preferRelativeResize="0"/>
              <p:nvPr/>
            </p:nvPicPr>
            <p:blipFill>
              <a:blip r:embed="rId3">
                <a:alphaModFix amt="9000"/>
              </a:blip>
              <a:stretch>
                <a:fillRect/>
              </a:stretch>
            </p:blipFill>
            <p:spPr>
              <a:xfrm>
                <a:off x="5334000" y="3429003"/>
                <a:ext cx="3428997" cy="3428997"/>
              </a:xfrm>
              <a:prstGeom prst="rect">
                <a:avLst/>
              </a:prstGeom>
              <a:noFill/>
              <a:ln>
                <a:noFill/>
              </a:ln>
            </p:spPr>
          </p:pic>
          <p:pic>
            <p:nvPicPr>
              <p:cNvPr id="631" name="Google Shape;631;ged18dec2c6_0_142"/>
              <p:cNvPicPr preferRelativeResize="0"/>
              <p:nvPr/>
            </p:nvPicPr>
            <p:blipFill>
              <a:blip r:embed="rId3">
                <a:alphaModFix amt="9000"/>
              </a:blip>
              <a:stretch>
                <a:fillRect/>
              </a:stretch>
            </p:blipFill>
            <p:spPr>
              <a:xfrm>
                <a:off x="8763003" y="3429003"/>
                <a:ext cx="3428997" cy="3428997"/>
              </a:xfrm>
              <a:prstGeom prst="rect">
                <a:avLst/>
              </a:prstGeom>
              <a:noFill/>
              <a:ln>
                <a:noFill/>
              </a:ln>
            </p:spPr>
          </p:pic>
          <p:pic>
            <p:nvPicPr>
              <p:cNvPr id="632" name="Google Shape;632;ged18dec2c6_0_142"/>
              <p:cNvPicPr preferRelativeResize="0"/>
              <p:nvPr/>
            </p:nvPicPr>
            <p:blipFill>
              <a:blip r:embed="rId3">
                <a:alphaModFix amt="9000"/>
              </a:blip>
              <a:stretch>
                <a:fillRect/>
              </a:stretch>
            </p:blipFill>
            <p:spPr>
              <a:xfrm>
                <a:off x="5334000" y="0"/>
                <a:ext cx="3428997" cy="3428997"/>
              </a:xfrm>
              <a:prstGeom prst="rect">
                <a:avLst/>
              </a:prstGeom>
              <a:noFill/>
              <a:ln>
                <a:noFill/>
              </a:ln>
            </p:spPr>
          </p:pic>
          <p:pic>
            <p:nvPicPr>
              <p:cNvPr id="633" name="Google Shape;633;ged18dec2c6_0_142"/>
              <p:cNvPicPr preferRelativeResize="0"/>
              <p:nvPr/>
            </p:nvPicPr>
            <p:blipFill>
              <a:blip r:embed="rId3">
                <a:alphaModFix amt="9000"/>
              </a:blip>
              <a:stretch>
                <a:fillRect/>
              </a:stretch>
            </p:blipFill>
            <p:spPr>
              <a:xfrm>
                <a:off x="8763003" y="0"/>
                <a:ext cx="3428997" cy="3428997"/>
              </a:xfrm>
              <a:prstGeom prst="rect">
                <a:avLst/>
              </a:prstGeom>
              <a:noFill/>
              <a:ln>
                <a:noFill/>
              </a:ln>
            </p:spPr>
          </p:pic>
        </p:grpSp>
      </p:grpSp>
      <p:grpSp>
        <p:nvGrpSpPr>
          <p:cNvPr id="634" name="Google Shape;634;ged18dec2c6_0_142"/>
          <p:cNvGrpSpPr/>
          <p:nvPr/>
        </p:nvGrpSpPr>
        <p:grpSpPr>
          <a:xfrm>
            <a:off x="0" y="2318625"/>
            <a:ext cx="12192001" cy="1418101"/>
            <a:chOff x="0" y="2318625"/>
            <a:chExt cx="12192001" cy="1418101"/>
          </a:xfrm>
        </p:grpSpPr>
        <p:sp>
          <p:nvSpPr>
            <p:cNvPr id="635" name="Google Shape;635;ged18dec2c6_0_142"/>
            <p:cNvSpPr/>
            <p:nvPr/>
          </p:nvSpPr>
          <p:spPr>
            <a:xfrm>
              <a:off x="0" y="2318625"/>
              <a:ext cx="12192000" cy="1418100"/>
            </a:xfrm>
            <a:prstGeom prst="rect">
              <a:avLst/>
            </a:prstGeom>
            <a:solidFill>
              <a:srgbClr val="E1E1E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600"/>
                <a:buFont typeface="Arial"/>
                <a:buNone/>
              </a:pPr>
              <a:r>
                <a:rPr b="0" i="0" lang="en-US" sz="3600" u="none" cap="none" strike="noStrike">
                  <a:solidFill>
                    <a:srgbClr val="008F00"/>
                  </a:solidFill>
                  <a:latin typeface="Montserrat"/>
                  <a:ea typeface="Montserrat"/>
                  <a:cs typeface="Montserrat"/>
                  <a:sym typeface="Montserrat"/>
                </a:rPr>
                <a:t>Cura- </a:t>
              </a:r>
              <a:r>
                <a:rPr b="0" i="0" lang="en-US" sz="3600" u="none" cap="none" strike="noStrike">
                  <a:solidFill>
                    <a:srgbClr val="008F00"/>
                  </a:solidFill>
                  <a:latin typeface="Montserrat"/>
                  <a:ea typeface="Montserrat"/>
                  <a:cs typeface="Montserrat"/>
                  <a:sym typeface="Montserrat"/>
                </a:rPr>
                <a:t>01</a:t>
              </a:r>
              <a:endParaRPr b="0" i="0" sz="1400" u="none" cap="none" strike="noStrike">
                <a:solidFill>
                  <a:srgbClr val="000000"/>
                </a:solidFill>
                <a:latin typeface="Montserrat"/>
                <a:ea typeface="Montserrat"/>
                <a:cs typeface="Montserrat"/>
                <a:sym typeface="Montserrat"/>
              </a:endParaRPr>
            </a:p>
          </p:txBody>
        </p:sp>
        <p:pic>
          <p:nvPicPr>
            <p:cNvPr id="636" name="Google Shape;636;ged18dec2c6_0_142"/>
            <p:cNvPicPr preferRelativeResize="0"/>
            <p:nvPr/>
          </p:nvPicPr>
          <p:blipFill rotWithShape="1">
            <a:blip r:embed="rId4">
              <a:alphaModFix/>
            </a:blip>
            <a:srcRect b="3509" l="0" r="0" t="37001"/>
            <a:stretch/>
          </p:blipFill>
          <p:spPr>
            <a:xfrm>
              <a:off x="9340125" y="2318625"/>
              <a:ext cx="2851876" cy="1418101"/>
            </a:xfrm>
            <a:prstGeom prst="rect">
              <a:avLst/>
            </a:prstGeom>
            <a:noFill/>
            <a:ln>
              <a:noFill/>
            </a:ln>
          </p:spPr>
        </p:pic>
      </p:grpSp>
      <p:pic>
        <p:nvPicPr>
          <p:cNvPr id="637" name="Google Shape;637;ged18dec2c6_0_142"/>
          <p:cNvPicPr preferRelativeResize="0"/>
          <p:nvPr/>
        </p:nvPicPr>
        <p:blipFill rotWithShape="1">
          <a:blip r:embed="rId5">
            <a:alphaModFix/>
          </a:blip>
          <a:srcRect b="0" l="0" r="0" t="0"/>
          <a:stretch/>
        </p:blipFill>
        <p:spPr>
          <a:xfrm>
            <a:off x="300150" y="1247946"/>
            <a:ext cx="3522800" cy="3713172"/>
          </a:xfrm>
          <a:prstGeom prst="rect">
            <a:avLst/>
          </a:prstGeom>
          <a:noFill/>
          <a:ln>
            <a:noFill/>
          </a:ln>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ged18dec2c6_0_8"/>
          <p:cNvPicPr preferRelativeResize="0"/>
          <p:nvPr/>
        </p:nvPicPr>
        <p:blipFill rotWithShape="1">
          <a:blip r:embed="rId3">
            <a:alphaModFix/>
          </a:blip>
          <a:srcRect b="0" l="0" r="0" t="0"/>
          <a:stretch/>
        </p:blipFill>
        <p:spPr>
          <a:xfrm>
            <a:off x="707288" y="5335875"/>
            <a:ext cx="10931125" cy="1219625"/>
          </a:xfrm>
          <a:prstGeom prst="rect">
            <a:avLst/>
          </a:prstGeom>
          <a:noFill/>
          <a:ln>
            <a:noFill/>
          </a:ln>
        </p:spPr>
      </p:pic>
      <p:sp>
        <p:nvSpPr>
          <p:cNvPr id="643" name="Google Shape;643;ged18dec2c6_0_8"/>
          <p:cNvSpPr/>
          <p:nvPr/>
        </p:nvSpPr>
        <p:spPr>
          <a:xfrm>
            <a:off x="0" y="1150275"/>
            <a:ext cx="3792900" cy="36900"/>
          </a:xfrm>
          <a:prstGeom prst="rect">
            <a:avLst/>
          </a:prstGeom>
          <a:solidFill>
            <a:srgbClr val="008F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44" name="Google Shape;644;ged18dec2c6_0_8"/>
          <p:cNvSpPr txBox="1"/>
          <p:nvPr/>
        </p:nvSpPr>
        <p:spPr>
          <a:xfrm>
            <a:off x="543208" y="1667167"/>
            <a:ext cx="11259300" cy="4161600"/>
          </a:xfrm>
          <a:prstGeom prst="rect">
            <a:avLst/>
          </a:prstGeom>
          <a:noFill/>
          <a:ln>
            <a:noFill/>
          </a:ln>
        </p:spPr>
        <p:txBody>
          <a:bodyPr anchorCtr="0" anchor="t" bIns="121900" lIns="121900" spcFirstLastPara="1" rIns="121900" wrap="square" tIns="121900">
            <a:noAutofit/>
          </a:bodyPr>
          <a:lstStyle/>
          <a:p>
            <a:pPr indent="0" lvl="0" marL="88900" marR="0" rtl="0" algn="l">
              <a:lnSpc>
                <a:spcPct val="150000"/>
              </a:lnSpc>
              <a:spcBef>
                <a:spcPts val="0"/>
              </a:spcBef>
              <a:spcAft>
                <a:spcPts val="0"/>
              </a:spcAft>
              <a:buClr>
                <a:srgbClr val="999999"/>
              </a:buClr>
              <a:buSzPts val="2200"/>
              <a:buFont typeface="Montserrat"/>
              <a:buNone/>
            </a:pPr>
            <a:r>
              <a:t/>
            </a:r>
            <a:endParaRPr b="0" i="0" sz="2935" u="none" cap="none" strike="noStrike">
              <a:solidFill>
                <a:srgbClr val="999999"/>
              </a:solidFill>
              <a:latin typeface="Montserrat"/>
              <a:ea typeface="Montserrat"/>
              <a:cs typeface="Montserrat"/>
              <a:sym typeface="Montserrat"/>
            </a:endParaRPr>
          </a:p>
        </p:txBody>
      </p:sp>
      <p:sp>
        <p:nvSpPr>
          <p:cNvPr id="645" name="Google Shape;645;ged18dec2c6_0_8"/>
          <p:cNvSpPr txBox="1"/>
          <p:nvPr/>
        </p:nvSpPr>
        <p:spPr>
          <a:xfrm>
            <a:off x="315910" y="627070"/>
            <a:ext cx="4429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2800" u="none" cap="none" strike="noStrike">
                <a:solidFill>
                  <a:schemeClr val="dk1"/>
                </a:solidFill>
                <a:latin typeface="Montserrat Medium"/>
                <a:ea typeface="Montserrat Medium"/>
                <a:cs typeface="Montserrat Medium"/>
                <a:sym typeface="Montserrat Medium"/>
              </a:rPr>
              <a:t>Study Background</a:t>
            </a:r>
            <a:endParaRPr b="0" i="0" sz="2800" u="none" cap="none" strike="noStrike">
              <a:solidFill>
                <a:schemeClr val="dk1"/>
              </a:solidFill>
              <a:latin typeface="Montserrat Medium"/>
              <a:ea typeface="Montserrat Medium"/>
              <a:cs typeface="Montserrat Medium"/>
              <a:sym typeface="Montserrat Medium"/>
            </a:endParaRPr>
          </a:p>
        </p:txBody>
      </p:sp>
      <p:sp>
        <p:nvSpPr>
          <p:cNvPr id="646" name="Google Shape;646;ged18dec2c6_0_8"/>
          <p:cNvSpPr txBox="1"/>
          <p:nvPr>
            <p:ph idx="4294967295" type="subTitle"/>
          </p:nvPr>
        </p:nvSpPr>
        <p:spPr>
          <a:xfrm>
            <a:off x="393076" y="1666575"/>
            <a:ext cx="9914700" cy="3944700"/>
          </a:xfrm>
          <a:prstGeom prst="rect">
            <a:avLst/>
          </a:prstGeom>
          <a:noFill/>
          <a:ln>
            <a:noFill/>
          </a:ln>
        </p:spPr>
        <p:txBody>
          <a:bodyPr anchorCtr="0" anchor="t" bIns="91425" lIns="91425" spcFirstLastPara="1" rIns="91425" wrap="square" tIns="91425">
            <a:noAutofit/>
          </a:bodyPr>
          <a:lstStyle/>
          <a:p>
            <a:pPr indent="0" lvl="0" marL="609600" marR="0" rtl="0" algn="l">
              <a:lnSpc>
                <a:spcPct val="150000"/>
              </a:lnSpc>
              <a:spcBef>
                <a:spcPts val="600"/>
              </a:spcBef>
              <a:spcAft>
                <a:spcPts val="0"/>
              </a:spcAft>
              <a:buClr>
                <a:schemeClr val="dk2"/>
              </a:buClr>
              <a:buSzPts val="2400"/>
              <a:buFont typeface="Arial"/>
              <a:buNone/>
            </a:pPr>
            <a:r>
              <a:rPr b="0" i="0" lang="en-US" sz="2200" u="none" cap="none" strike="noStrike">
                <a:solidFill>
                  <a:srgbClr val="000000"/>
                </a:solidFill>
                <a:latin typeface="Montserrat Medium"/>
                <a:ea typeface="Montserrat Medium"/>
                <a:cs typeface="Montserrat Medium"/>
                <a:sym typeface="Montserrat Medium"/>
              </a:rPr>
              <a:t>Name of Active Ingredients:</a:t>
            </a:r>
            <a:r>
              <a:rPr b="0" i="0" lang="en-US" sz="2200" u="none" cap="none" strike="noStrike">
                <a:solidFill>
                  <a:srgbClr val="000000"/>
                </a:solidFill>
                <a:latin typeface="Montserrat"/>
                <a:ea typeface="Montserrat"/>
                <a:cs typeface="Montserrat"/>
                <a:sym typeface="Montserrat"/>
              </a:rPr>
              <a:t> The active components include: </a:t>
            </a:r>
            <a:r>
              <a:rPr b="0" i="0" lang="en-US" sz="2200" u="none" cap="none" strike="noStrike">
                <a:solidFill>
                  <a:schemeClr val="dk1"/>
                </a:solidFill>
                <a:latin typeface="Montserrat"/>
                <a:ea typeface="Montserrat"/>
                <a:cs typeface="Montserrat"/>
                <a:sym typeface="Montserrat"/>
              </a:rPr>
              <a:t>Momordica Charantia, Trigonella Foenum Graecum, Swertia Chirata, Emblica Officinalis, Gymnema Sylvestre, Curcuma Longa, Picrorhiza Kurroa, Eugenia Jambolana and Cinnamomum Zeylanicum.</a:t>
            </a:r>
            <a:endParaRPr b="0" i="0" sz="2200" u="none" cap="none" strike="noStrike">
              <a:solidFill>
                <a:srgbClr val="000000"/>
              </a:solidFill>
              <a:latin typeface="Montserrat"/>
              <a:ea typeface="Montserrat"/>
              <a:cs typeface="Montserrat"/>
              <a:sym typeface="Montserrat"/>
            </a:endParaRPr>
          </a:p>
          <a:p>
            <a:pPr indent="0" lvl="0" marL="0" marR="0" rtl="0" algn="l">
              <a:lnSpc>
                <a:spcPct val="150000"/>
              </a:lnSpc>
              <a:spcBef>
                <a:spcPts val="1200"/>
              </a:spcBef>
              <a:spcAft>
                <a:spcPts val="0"/>
              </a:spcAft>
              <a:buClr>
                <a:schemeClr val="dk2"/>
              </a:buClr>
              <a:buSzPts val="2400"/>
              <a:buFont typeface="Arial"/>
              <a:buNone/>
            </a:pPr>
            <a:r>
              <a:t/>
            </a:r>
            <a:endParaRPr b="0" i="0" sz="2200" u="none" cap="none" strike="noStrike">
              <a:solidFill>
                <a:schemeClr val="dk1"/>
              </a:solidFill>
              <a:latin typeface="Montserrat"/>
              <a:ea typeface="Montserrat"/>
              <a:cs typeface="Montserrat"/>
              <a:sym typeface="Montserrat"/>
            </a:endParaRPr>
          </a:p>
          <a:p>
            <a:pPr indent="-342900" lvl="0" marL="609600" marR="0" rtl="0" algn="l">
              <a:lnSpc>
                <a:spcPct val="90000"/>
              </a:lnSpc>
              <a:spcBef>
                <a:spcPts val="600"/>
              </a:spcBef>
              <a:spcAft>
                <a:spcPts val="0"/>
              </a:spcAft>
              <a:buClr>
                <a:schemeClr val="dk1"/>
              </a:buClr>
              <a:buSzPts val="1800"/>
              <a:buFont typeface="Arial"/>
              <a:buNone/>
            </a:pPr>
            <a:r>
              <a:t/>
            </a:r>
            <a:endParaRPr b="0" i="0" sz="2200" u="none" cap="none" strike="noStrike">
              <a:solidFill>
                <a:schemeClr val="dk1"/>
              </a:solidFill>
              <a:latin typeface="Montserrat"/>
              <a:ea typeface="Montserrat"/>
              <a:cs typeface="Montserrat"/>
              <a:sym typeface="Montserrat"/>
            </a:endParaRPr>
          </a:p>
        </p:txBody>
      </p:sp>
      <p:grpSp>
        <p:nvGrpSpPr>
          <p:cNvPr id="647" name="Google Shape;647;ged18dec2c6_0_8"/>
          <p:cNvGrpSpPr/>
          <p:nvPr/>
        </p:nvGrpSpPr>
        <p:grpSpPr>
          <a:xfrm>
            <a:off x="0" y="0"/>
            <a:ext cx="12192003" cy="441148"/>
            <a:chOff x="0" y="0"/>
            <a:chExt cx="12192003" cy="441148"/>
          </a:xfrm>
        </p:grpSpPr>
        <p:sp>
          <p:nvSpPr>
            <p:cNvPr id="648" name="Google Shape;648;ged18dec2c6_0_8"/>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9" name="Google Shape;649;ged18dec2c6_0_8"/>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650" name="Google Shape;650;ged18dec2c6_0_8"/>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11"/>
          <p:cNvPicPr preferRelativeResize="0"/>
          <p:nvPr/>
        </p:nvPicPr>
        <p:blipFill rotWithShape="1">
          <a:blip r:embed="rId3">
            <a:alphaModFix/>
          </a:blip>
          <a:srcRect b="0" l="0" r="0" t="0"/>
          <a:stretch/>
        </p:blipFill>
        <p:spPr>
          <a:xfrm>
            <a:off x="8610600" y="3724263"/>
            <a:ext cx="3581400" cy="3133725"/>
          </a:xfrm>
          <a:prstGeom prst="rect">
            <a:avLst/>
          </a:prstGeom>
          <a:noFill/>
          <a:ln>
            <a:noFill/>
          </a:ln>
        </p:spPr>
      </p:pic>
      <p:sp>
        <p:nvSpPr>
          <p:cNvPr id="656" name="Google Shape;656;p11"/>
          <p:cNvSpPr txBox="1"/>
          <p:nvPr/>
        </p:nvSpPr>
        <p:spPr>
          <a:xfrm>
            <a:off x="552725" y="1667175"/>
            <a:ext cx="88107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600"/>
              </a:spcBef>
              <a:spcAft>
                <a:spcPts val="0"/>
              </a:spcAft>
              <a:buClr>
                <a:srgbClr val="000000"/>
              </a:buClr>
              <a:buSzPts val="2935"/>
              <a:buFont typeface="Calibri"/>
              <a:buNone/>
            </a:pPr>
            <a:r>
              <a:rPr b="0" i="0" lang="en-US" sz="2235" u="none" cap="none" strike="noStrike">
                <a:solidFill>
                  <a:srgbClr val="000000"/>
                </a:solidFill>
                <a:latin typeface="Montserrat Medium"/>
                <a:ea typeface="Montserrat Medium"/>
                <a:cs typeface="Montserrat Medium"/>
                <a:sym typeface="Montserrat Medium"/>
              </a:rPr>
              <a:t>Name of Investigational Product: </a:t>
            </a:r>
            <a:r>
              <a:rPr b="0" i="0" lang="en-US" sz="2235" u="none" cap="none" strike="noStrike">
                <a:solidFill>
                  <a:srgbClr val="000000"/>
                </a:solidFill>
                <a:latin typeface="Montserrat"/>
                <a:ea typeface="Montserrat"/>
                <a:cs typeface="Montserrat"/>
                <a:sym typeface="Montserrat"/>
              </a:rPr>
              <a:t>Curalin</a:t>
            </a:r>
            <a:endParaRPr b="0" i="0" sz="2235" u="none" cap="none" strike="noStrike">
              <a:solidFill>
                <a:schemeClr val="dk1"/>
              </a:solidFill>
              <a:latin typeface="Montserrat"/>
              <a:ea typeface="Montserrat"/>
              <a:cs typeface="Montserrat"/>
              <a:sym typeface="Montserrat"/>
            </a:endParaRPr>
          </a:p>
          <a:p>
            <a:pPr indent="0" lvl="0" marL="0" marR="0" rtl="0" algn="l">
              <a:lnSpc>
                <a:spcPct val="150000"/>
              </a:lnSpc>
              <a:spcBef>
                <a:spcPts val="1200"/>
              </a:spcBef>
              <a:spcAft>
                <a:spcPts val="0"/>
              </a:spcAft>
              <a:buClr>
                <a:srgbClr val="000000"/>
              </a:buClr>
              <a:buSzPts val="2935"/>
              <a:buFont typeface="Calibri"/>
              <a:buNone/>
            </a:pPr>
            <a:r>
              <a:rPr b="0" i="0" lang="en-US" sz="2235" u="none" cap="none" strike="noStrike">
                <a:solidFill>
                  <a:srgbClr val="000000"/>
                </a:solidFill>
                <a:latin typeface="Montserrat Medium"/>
                <a:ea typeface="Montserrat Medium"/>
                <a:cs typeface="Montserrat Medium"/>
                <a:sym typeface="Montserrat Medium"/>
              </a:rPr>
              <a:t>Phase of Clinical Development:</a:t>
            </a:r>
            <a:r>
              <a:rPr b="0" i="0" lang="en-US" sz="2235" u="none" cap="none" strike="noStrike">
                <a:solidFill>
                  <a:srgbClr val="000000"/>
                </a:solidFill>
                <a:latin typeface="Montserrat"/>
                <a:ea typeface="Montserrat"/>
                <a:cs typeface="Montserrat"/>
                <a:sym typeface="Montserrat"/>
              </a:rPr>
              <a:t> II</a:t>
            </a:r>
            <a:endParaRPr b="0" i="0" sz="2235" u="none" cap="none" strike="noStrike">
              <a:solidFill>
                <a:schemeClr val="dk1"/>
              </a:solidFill>
              <a:latin typeface="Montserrat"/>
              <a:ea typeface="Montserrat"/>
              <a:cs typeface="Montserrat"/>
              <a:sym typeface="Montserrat"/>
            </a:endParaRPr>
          </a:p>
          <a:p>
            <a:pPr indent="0" lvl="0" marL="0" marR="0" rtl="0" algn="l">
              <a:lnSpc>
                <a:spcPct val="150000"/>
              </a:lnSpc>
              <a:spcBef>
                <a:spcPts val="1200"/>
              </a:spcBef>
              <a:spcAft>
                <a:spcPts val="0"/>
              </a:spcAft>
              <a:buClr>
                <a:srgbClr val="000000"/>
              </a:buClr>
              <a:buSzPts val="2935"/>
              <a:buFont typeface="Calibri"/>
              <a:buNone/>
            </a:pPr>
            <a:r>
              <a:rPr b="0" i="0" lang="en-US" sz="2235" u="none" cap="none" strike="noStrike">
                <a:solidFill>
                  <a:srgbClr val="000000"/>
                </a:solidFill>
                <a:latin typeface="Montserrat Medium"/>
                <a:ea typeface="Montserrat Medium"/>
                <a:cs typeface="Montserrat Medium"/>
                <a:sym typeface="Montserrat Medium"/>
              </a:rPr>
              <a:t>Number of Patients Planned:</a:t>
            </a:r>
            <a:r>
              <a:rPr b="0" i="0" lang="en-US" sz="2235" u="none" cap="none" strike="noStrike">
                <a:solidFill>
                  <a:srgbClr val="000000"/>
                </a:solidFill>
                <a:latin typeface="Montserrat"/>
                <a:ea typeface="Montserrat"/>
                <a:cs typeface="Montserrat"/>
                <a:sym typeface="Montserrat"/>
              </a:rPr>
              <a:t> 120 evaluable patients in total (60 per arm), with a sample size </a:t>
            </a:r>
            <a:r>
              <a:rPr b="0" i="0" lang="en-US" sz="2235" u="none" cap="none" strike="noStrike">
                <a:solidFill>
                  <a:srgbClr val="000000"/>
                </a:solidFill>
                <a:latin typeface="Montserrat"/>
                <a:ea typeface="Montserrat"/>
                <a:cs typeface="Montserrat"/>
                <a:sym typeface="Montserrat"/>
                <a:extLst>
                  <a:ext uri="http://customooxmlschemas.google.com/">
                    <go:slidesCustomData xmlns:go="http://customooxmlschemas.google.com/" textRoundtripDataId="0"/>
                  </a:ext>
                </a:extLst>
              </a:rPr>
              <a:t>reassessment</a:t>
            </a:r>
            <a:r>
              <a:rPr b="0" i="0" lang="en-US" sz="2235" u="none" cap="none" strike="noStrike">
                <a:solidFill>
                  <a:srgbClr val="000000"/>
                </a:solidFill>
                <a:latin typeface="Montserrat"/>
                <a:ea typeface="Montserrat"/>
                <a:cs typeface="Montserrat"/>
                <a:sym typeface="Montserrat"/>
              </a:rPr>
              <a:t> </a:t>
            </a:r>
            <a:endParaRPr b="0" i="0" sz="2235" u="none" cap="none" strike="noStrike">
              <a:solidFill>
                <a:schemeClr val="dk1"/>
              </a:solidFill>
              <a:latin typeface="Montserrat"/>
              <a:ea typeface="Montserrat"/>
              <a:cs typeface="Montserrat"/>
              <a:sym typeface="Montserrat"/>
            </a:endParaRPr>
          </a:p>
          <a:p>
            <a:pPr indent="0" lvl="0" marL="0" marR="0" rtl="0" algn="l">
              <a:lnSpc>
                <a:spcPct val="150000"/>
              </a:lnSpc>
              <a:spcBef>
                <a:spcPts val="1200"/>
              </a:spcBef>
              <a:spcAft>
                <a:spcPts val="600"/>
              </a:spcAft>
              <a:buClr>
                <a:srgbClr val="000000"/>
              </a:buClr>
              <a:buSzPts val="2935"/>
              <a:buFont typeface="Calibri"/>
              <a:buNone/>
            </a:pPr>
            <a:r>
              <a:rPr b="0" i="0" lang="en-US" sz="2235" u="none" cap="none" strike="noStrike">
                <a:solidFill>
                  <a:srgbClr val="000000"/>
                </a:solidFill>
                <a:latin typeface="Montserrat Medium"/>
                <a:ea typeface="Montserrat Medium"/>
                <a:cs typeface="Montserrat Medium"/>
                <a:sym typeface="Montserrat Medium"/>
              </a:rPr>
              <a:t>Study Population:</a:t>
            </a:r>
            <a:r>
              <a:rPr b="0" i="0" lang="en-US" sz="2235" u="none" cap="none" strike="noStrike">
                <a:solidFill>
                  <a:srgbClr val="000000"/>
                </a:solidFill>
                <a:latin typeface="Montserrat"/>
                <a:ea typeface="Montserrat"/>
                <a:cs typeface="Montserrat"/>
                <a:sym typeface="Montserrat"/>
              </a:rPr>
              <a:t> Adult patients with type II diabetes mellitus</a:t>
            </a:r>
            <a:endParaRPr b="0" i="0" sz="2235" u="none" cap="none" strike="noStrike">
              <a:solidFill>
                <a:srgbClr val="999999"/>
              </a:solidFill>
              <a:latin typeface="Montserrat"/>
              <a:ea typeface="Montserrat"/>
              <a:cs typeface="Montserrat"/>
              <a:sym typeface="Montserrat"/>
            </a:endParaRPr>
          </a:p>
        </p:txBody>
      </p:sp>
      <p:sp>
        <p:nvSpPr>
          <p:cNvPr id="657" name="Google Shape;657;p11"/>
          <p:cNvSpPr/>
          <p:nvPr/>
        </p:nvSpPr>
        <p:spPr>
          <a:xfrm>
            <a:off x="0" y="1150275"/>
            <a:ext cx="3792900" cy="36900"/>
          </a:xfrm>
          <a:prstGeom prst="rect">
            <a:avLst/>
          </a:prstGeom>
          <a:solidFill>
            <a:srgbClr val="008F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58" name="Google Shape;658;p11"/>
          <p:cNvSpPr txBox="1"/>
          <p:nvPr/>
        </p:nvSpPr>
        <p:spPr>
          <a:xfrm>
            <a:off x="315910" y="627070"/>
            <a:ext cx="4429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2800" u="none" cap="none" strike="noStrike">
                <a:solidFill>
                  <a:schemeClr val="dk1"/>
                </a:solidFill>
                <a:latin typeface="Montserrat Medium"/>
                <a:ea typeface="Montserrat Medium"/>
                <a:cs typeface="Montserrat Medium"/>
                <a:sym typeface="Montserrat Medium"/>
              </a:rPr>
              <a:t>Study Background</a:t>
            </a:r>
            <a:endParaRPr b="0" i="0" sz="2800" u="none" cap="none" strike="noStrike">
              <a:solidFill>
                <a:schemeClr val="dk1"/>
              </a:solidFill>
              <a:latin typeface="Montserrat Medium"/>
              <a:ea typeface="Montserrat Medium"/>
              <a:cs typeface="Montserrat Medium"/>
              <a:sym typeface="Montserrat Medium"/>
            </a:endParaRPr>
          </a:p>
        </p:txBody>
      </p:sp>
      <p:grpSp>
        <p:nvGrpSpPr>
          <p:cNvPr id="659" name="Google Shape;659;p11"/>
          <p:cNvGrpSpPr/>
          <p:nvPr/>
        </p:nvGrpSpPr>
        <p:grpSpPr>
          <a:xfrm>
            <a:off x="0" y="0"/>
            <a:ext cx="12192003" cy="441148"/>
            <a:chOff x="0" y="0"/>
            <a:chExt cx="12192003" cy="441148"/>
          </a:xfrm>
        </p:grpSpPr>
        <p:sp>
          <p:nvSpPr>
            <p:cNvPr id="660" name="Google Shape;660;p11"/>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1" name="Google Shape;661;p11"/>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662" name="Google Shape;662;p11"/>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
          <p:cNvSpPr txBox="1"/>
          <p:nvPr/>
        </p:nvSpPr>
        <p:spPr>
          <a:xfrm>
            <a:off x="5944" y="6550223"/>
            <a:ext cx="1065678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Ferro EG, Elshazly MB, Bhatt DL. </a:t>
            </a:r>
            <a:r>
              <a:rPr b="0" i="1" lang="en-US" sz="1400" u="none" cap="none" strike="noStrike">
                <a:solidFill>
                  <a:srgbClr val="000000"/>
                </a:solidFill>
                <a:latin typeface="Montserrat"/>
                <a:ea typeface="Montserrat"/>
                <a:cs typeface="Montserrat"/>
                <a:sym typeface="Montserrat"/>
              </a:rPr>
              <a:t>In press </a:t>
            </a:r>
            <a:r>
              <a:rPr b="0" i="0" lang="en-US" sz="1400" u="none" cap="none" strike="noStrike">
                <a:solidFill>
                  <a:srgbClr val="000000"/>
                </a:solidFill>
                <a:latin typeface="Montserrat"/>
                <a:ea typeface="Montserrat"/>
                <a:cs typeface="Montserrat"/>
                <a:sym typeface="Montserrat"/>
              </a:rPr>
              <a:t>2021. </a:t>
            </a:r>
            <a:endParaRPr b="0" i="0" sz="1400" u="none" cap="none" strike="noStrike">
              <a:solidFill>
                <a:srgbClr val="000000"/>
              </a:solidFill>
              <a:latin typeface="Montserrat"/>
              <a:ea typeface="Montserrat"/>
              <a:cs typeface="Montserrat"/>
              <a:sym typeface="Montserrat"/>
            </a:endParaRPr>
          </a:p>
        </p:txBody>
      </p:sp>
      <p:sp>
        <p:nvSpPr>
          <p:cNvPr id="137" name="Google Shape;137;p3"/>
          <p:cNvSpPr txBox="1"/>
          <p:nvPr/>
        </p:nvSpPr>
        <p:spPr>
          <a:xfrm>
            <a:off x="354404" y="917782"/>
            <a:ext cx="11090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3600" u="none" cap="none" strike="noStrike">
                <a:solidFill>
                  <a:srgbClr val="000000"/>
                </a:solidFill>
                <a:latin typeface="Montserrat Medium"/>
                <a:ea typeface="Montserrat Medium"/>
                <a:cs typeface="Montserrat Medium"/>
                <a:sym typeface="Montserrat Medium"/>
              </a:rPr>
              <a:t>Noninsulin Diabetes Drug Development</a:t>
            </a:r>
            <a:endParaRPr b="0" i="0" sz="3600" u="none" cap="none" strike="noStrike">
              <a:solidFill>
                <a:srgbClr val="FF0000"/>
              </a:solidFill>
              <a:latin typeface="Montserrat Medium"/>
              <a:ea typeface="Montserrat Medium"/>
              <a:cs typeface="Montserrat Medium"/>
              <a:sym typeface="Montserrat Medium"/>
            </a:endParaRPr>
          </a:p>
        </p:txBody>
      </p:sp>
      <p:pic>
        <p:nvPicPr>
          <p:cNvPr id="138" name="Google Shape;138;p3"/>
          <p:cNvPicPr preferRelativeResize="0"/>
          <p:nvPr/>
        </p:nvPicPr>
        <p:blipFill rotWithShape="1">
          <a:blip r:embed="rId3">
            <a:alphaModFix/>
          </a:blip>
          <a:srcRect b="0" l="0" r="0" t="0"/>
          <a:stretch/>
        </p:blipFill>
        <p:spPr>
          <a:xfrm>
            <a:off x="2064950" y="1768524"/>
            <a:ext cx="7669626" cy="4346725"/>
          </a:xfrm>
          <a:prstGeom prst="rect">
            <a:avLst/>
          </a:prstGeom>
          <a:noFill/>
          <a:ln>
            <a:noFill/>
          </a:ln>
        </p:spPr>
      </p:pic>
      <p:grpSp>
        <p:nvGrpSpPr>
          <p:cNvPr id="139" name="Google Shape;139;p3"/>
          <p:cNvGrpSpPr/>
          <p:nvPr/>
        </p:nvGrpSpPr>
        <p:grpSpPr>
          <a:xfrm>
            <a:off x="0" y="0"/>
            <a:ext cx="12192003" cy="441148"/>
            <a:chOff x="0" y="0"/>
            <a:chExt cx="12192003" cy="441148"/>
          </a:xfrm>
        </p:grpSpPr>
        <p:sp>
          <p:nvSpPr>
            <p:cNvPr id="140" name="Google Shape;140;p3"/>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 name="Google Shape;141;p3"/>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142" name="Google Shape;142;p3"/>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2"/>
          <p:cNvSpPr txBox="1"/>
          <p:nvPr>
            <p:ph idx="4294967295" type="subTitle"/>
          </p:nvPr>
        </p:nvSpPr>
        <p:spPr>
          <a:xfrm>
            <a:off x="644350" y="1535675"/>
            <a:ext cx="9423000" cy="4750800"/>
          </a:xfrm>
          <a:prstGeom prst="rect">
            <a:avLst/>
          </a:prstGeom>
          <a:noFill/>
          <a:ln>
            <a:noFill/>
          </a:ln>
        </p:spPr>
        <p:txBody>
          <a:bodyPr anchorCtr="0" anchor="t" bIns="45700" lIns="91425" spcFirstLastPara="1" rIns="91425" wrap="square" tIns="45700">
            <a:normAutofit/>
          </a:bodyPr>
          <a:lstStyle/>
          <a:p>
            <a:pPr indent="0" lvl="0" marL="0" marR="0" rtl="0" algn="l">
              <a:lnSpc>
                <a:spcPct val="107000"/>
              </a:lnSpc>
              <a:spcBef>
                <a:spcPts val="0"/>
              </a:spcBef>
              <a:spcAft>
                <a:spcPts val="0"/>
              </a:spcAft>
              <a:buClr>
                <a:srgbClr val="000000"/>
              </a:buClr>
              <a:buSzPts val="2000"/>
              <a:buFont typeface="Arial"/>
              <a:buNone/>
            </a:pPr>
            <a:r>
              <a:rPr b="0" i="0" lang="en-US" sz="2200" u="none" cap="none" strike="noStrike">
                <a:solidFill>
                  <a:srgbClr val="000000"/>
                </a:solidFill>
                <a:latin typeface="Montserrat Medium"/>
                <a:ea typeface="Montserrat Medium"/>
                <a:cs typeface="Montserrat Medium"/>
                <a:sym typeface="Montserrat Medium"/>
              </a:rPr>
              <a:t>Patients may be included in the study if they meet all of the following criteria: </a:t>
            </a:r>
            <a:endParaRPr b="0" i="0" sz="2200" u="none" cap="none" strike="noStrike">
              <a:solidFill>
                <a:schemeClr val="dk1"/>
              </a:solidFill>
              <a:latin typeface="Montserrat Medium"/>
              <a:ea typeface="Montserrat Medium"/>
              <a:cs typeface="Montserrat Medium"/>
              <a:sym typeface="Montserrat Medium"/>
            </a:endParaRPr>
          </a:p>
          <a:p>
            <a:pPr indent="-279400" lvl="1" marL="742950" marR="0" rtl="0" algn="l">
              <a:lnSpc>
                <a:spcPct val="107000"/>
              </a:lnSpc>
              <a:spcBef>
                <a:spcPts val="1200"/>
              </a:spcBef>
              <a:spcAft>
                <a:spcPts val="0"/>
              </a:spcAft>
              <a:buClr>
                <a:srgbClr val="93C47D"/>
              </a:buClr>
              <a:buSzPts val="2200"/>
              <a:buFont typeface="Montserrat"/>
              <a:buChar char="●"/>
            </a:pPr>
            <a:r>
              <a:rPr b="0" i="0" lang="en-US" sz="2200" u="none" cap="none" strike="noStrike">
                <a:solidFill>
                  <a:srgbClr val="000000"/>
                </a:solidFill>
                <a:latin typeface="Montserrat"/>
                <a:ea typeface="Montserrat"/>
                <a:cs typeface="Montserrat"/>
                <a:sym typeface="Montserrat"/>
              </a:rPr>
              <a:t>Written informed consent is obtained.</a:t>
            </a:r>
            <a:endParaRPr b="0" i="0" sz="2200" u="none" cap="none" strike="noStrike">
              <a:solidFill>
                <a:schemeClr val="dk1"/>
              </a:solidFill>
              <a:latin typeface="Montserrat"/>
              <a:ea typeface="Montserrat"/>
              <a:cs typeface="Montserrat"/>
              <a:sym typeface="Montserrat"/>
            </a:endParaRPr>
          </a:p>
          <a:p>
            <a:pPr indent="-279400" lvl="1" marL="742950" marR="0" rtl="0" algn="l">
              <a:lnSpc>
                <a:spcPct val="107000"/>
              </a:lnSpc>
              <a:spcBef>
                <a:spcPts val="1200"/>
              </a:spcBef>
              <a:spcAft>
                <a:spcPts val="0"/>
              </a:spcAft>
              <a:buClr>
                <a:srgbClr val="93C47D"/>
              </a:buClr>
              <a:buSzPts val="2200"/>
              <a:buFont typeface="Montserrat"/>
              <a:buChar char="●"/>
            </a:pPr>
            <a:r>
              <a:rPr b="0" i="0" lang="en-US" sz="2200" u="none" cap="none" strike="noStrike">
                <a:solidFill>
                  <a:srgbClr val="000000"/>
                </a:solidFill>
                <a:latin typeface="Montserrat"/>
                <a:ea typeface="Montserrat"/>
                <a:cs typeface="Montserrat"/>
                <a:sym typeface="Montserrat"/>
              </a:rPr>
              <a:t>T2D mellitus (18-85 years of age) </a:t>
            </a:r>
            <a:endParaRPr b="0" i="0" sz="2200" u="none" cap="none" strike="noStrike">
              <a:solidFill>
                <a:schemeClr val="dk2"/>
              </a:solidFill>
              <a:latin typeface="Montserrat"/>
              <a:ea typeface="Montserrat"/>
              <a:cs typeface="Montserrat"/>
              <a:sym typeface="Montserrat"/>
            </a:endParaRPr>
          </a:p>
          <a:p>
            <a:pPr indent="-279400" lvl="1" marL="742950" marR="0" rtl="0" algn="l">
              <a:lnSpc>
                <a:spcPct val="107000"/>
              </a:lnSpc>
              <a:spcBef>
                <a:spcPts val="1200"/>
              </a:spcBef>
              <a:spcAft>
                <a:spcPts val="0"/>
              </a:spcAft>
              <a:buClr>
                <a:srgbClr val="93C47D"/>
              </a:buClr>
              <a:buSzPts val="2200"/>
              <a:buFont typeface="Montserrat"/>
              <a:buChar char="●"/>
            </a:pPr>
            <a:r>
              <a:rPr b="0" i="0" lang="en-US" sz="2200" u="none" cap="none" strike="noStrike">
                <a:solidFill>
                  <a:srgbClr val="000000"/>
                </a:solidFill>
                <a:latin typeface="Montserrat"/>
                <a:ea typeface="Montserrat"/>
                <a:cs typeface="Montserrat"/>
                <a:sym typeface="Montserrat"/>
              </a:rPr>
              <a:t>HbA1c 7.5% - 10% </a:t>
            </a:r>
            <a:endParaRPr b="0" i="0" sz="2200" u="none" cap="none" strike="noStrike">
              <a:solidFill>
                <a:schemeClr val="dk1"/>
              </a:solidFill>
              <a:latin typeface="Montserrat"/>
              <a:ea typeface="Montserrat"/>
              <a:cs typeface="Montserrat"/>
              <a:sym typeface="Montserrat"/>
            </a:endParaRPr>
          </a:p>
          <a:p>
            <a:pPr indent="-279400" lvl="1" marL="742950" marR="0" rtl="0" algn="l">
              <a:lnSpc>
                <a:spcPct val="107000"/>
              </a:lnSpc>
              <a:spcBef>
                <a:spcPts val="1200"/>
              </a:spcBef>
              <a:spcAft>
                <a:spcPts val="0"/>
              </a:spcAft>
              <a:buClr>
                <a:srgbClr val="93C47D"/>
              </a:buClr>
              <a:buSzPts val="2200"/>
              <a:buFont typeface="Montserrat"/>
              <a:buChar char="●"/>
            </a:pPr>
            <a:r>
              <a:rPr b="0" i="0" lang="en-US" sz="2200" u="none" cap="none" strike="noStrike">
                <a:solidFill>
                  <a:srgbClr val="000000"/>
                </a:solidFill>
                <a:latin typeface="Montserrat"/>
                <a:ea typeface="Montserrat"/>
                <a:cs typeface="Montserrat"/>
                <a:sym typeface="Montserrat"/>
              </a:rPr>
              <a:t> BMI&gt;25</a:t>
            </a:r>
            <a:endParaRPr b="0" i="0" sz="2200" u="none" cap="none" strike="noStrike">
              <a:solidFill>
                <a:schemeClr val="dk1"/>
              </a:solidFill>
              <a:latin typeface="Montserrat"/>
              <a:ea typeface="Montserrat"/>
              <a:cs typeface="Montserrat"/>
              <a:sym typeface="Montserrat"/>
            </a:endParaRPr>
          </a:p>
          <a:p>
            <a:pPr indent="-279400" lvl="1" marL="742950" marR="0" rtl="0" algn="l">
              <a:lnSpc>
                <a:spcPct val="107000"/>
              </a:lnSpc>
              <a:spcBef>
                <a:spcPts val="1200"/>
              </a:spcBef>
              <a:spcAft>
                <a:spcPts val="0"/>
              </a:spcAft>
              <a:buClr>
                <a:srgbClr val="93C47D"/>
              </a:buClr>
              <a:buSzPts val="2200"/>
              <a:buFont typeface="Montserrat"/>
              <a:buChar char="●"/>
            </a:pPr>
            <a:r>
              <a:rPr b="0" i="0" lang="en-US" sz="2200" u="none" cap="none" strike="noStrike">
                <a:solidFill>
                  <a:srgbClr val="000000"/>
                </a:solidFill>
                <a:latin typeface="Montserrat"/>
                <a:ea typeface="Montserrat"/>
                <a:cs typeface="Montserrat"/>
                <a:sym typeface="Montserrat"/>
              </a:rPr>
              <a:t>Stable body weight (±10%)</a:t>
            </a:r>
            <a:endParaRPr b="0" i="0" sz="2200" u="none" cap="none" strike="noStrike">
              <a:solidFill>
                <a:schemeClr val="dk1"/>
              </a:solidFill>
              <a:latin typeface="Montserrat"/>
              <a:ea typeface="Montserrat"/>
              <a:cs typeface="Montserrat"/>
              <a:sym typeface="Montserrat"/>
            </a:endParaRPr>
          </a:p>
          <a:p>
            <a:pPr indent="-279400" lvl="1" marL="742950" marR="0" rtl="0" algn="l">
              <a:lnSpc>
                <a:spcPct val="107000"/>
              </a:lnSpc>
              <a:spcBef>
                <a:spcPts val="1200"/>
              </a:spcBef>
              <a:spcAft>
                <a:spcPts val="0"/>
              </a:spcAft>
              <a:buClr>
                <a:srgbClr val="93C47D"/>
              </a:buClr>
              <a:buSzPts val="2200"/>
              <a:buFont typeface="Montserrat"/>
              <a:buChar char="●"/>
            </a:pPr>
            <a:r>
              <a:rPr b="0" i="0" lang="en-US" sz="2200" u="none" cap="none" strike="noStrike">
                <a:solidFill>
                  <a:srgbClr val="000000"/>
                </a:solidFill>
                <a:latin typeface="Montserrat"/>
                <a:ea typeface="Montserrat"/>
                <a:cs typeface="Montserrat"/>
                <a:sym typeface="Montserrat"/>
              </a:rPr>
              <a:t>Treated with anti-diabetic medications except Insulin.</a:t>
            </a:r>
            <a:endParaRPr b="0" i="0" sz="2200" u="none" cap="none" strike="noStrike">
              <a:solidFill>
                <a:schemeClr val="dk1"/>
              </a:solidFill>
              <a:latin typeface="Montserrat"/>
              <a:ea typeface="Montserrat"/>
              <a:cs typeface="Montserrat"/>
              <a:sym typeface="Montserrat"/>
            </a:endParaRPr>
          </a:p>
          <a:p>
            <a:pPr indent="0" lvl="0" marL="0" marR="0" rtl="0" algn="ctr">
              <a:lnSpc>
                <a:spcPct val="90000"/>
              </a:lnSpc>
              <a:spcBef>
                <a:spcPts val="1600"/>
              </a:spcBef>
              <a:spcAft>
                <a:spcPts val="0"/>
              </a:spcAft>
              <a:buClr>
                <a:schemeClr val="dk1"/>
              </a:buClr>
              <a:buSzPts val="2400"/>
              <a:buFont typeface="Arial"/>
              <a:buNone/>
            </a:pPr>
            <a:r>
              <a:t/>
            </a:r>
            <a:endParaRPr b="0" i="0" sz="2800" u="none" cap="none" strike="noStrike">
              <a:solidFill>
                <a:schemeClr val="dk1"/>
              </a:solidFill>
              <a:latin typeface="Montserrat"/>
              <a:ea typeface="Montserrat"/>
              <a:cs typeface="Montserrat"/>
              <a:sym typeface="Montserrat"/>
            </a:endParaRPr>
          </a:p>
        </p:txBody>
      </p:sp>
      <p:sp>
        <p:nvSpPr>
          <p:cNvPr id="668" name="Google Shape;668;p12"/>
          <p:cNvSpPr txBox="1"/>
          <p:nvPr/>
        </p:nvSpPr>
        <p:spPr>
          <a:xfrm>
            <a:off x="5872925" y="3450425"/>
            <a:ext cx="5939100" cy="79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Arial"/>
              <a:buNone/>
            </a:pPr>
            <a:r>
              <a:t/>
            </a:r>
            <a:endParaRPr b="1" i="0" sz="4400" u="none" cap="none" strike="noStrike">
              <a:solidFill>
                <a:srgbClr val="669295"/>
              </a:solidFill>
              <a:latin typeface="Calibri"/>
              <a:ea typeface="Calibri"/>
              <a:cs typeface="Calibri"/>
              <a:sym typeface="Calibri"/>
            </a:endParaRPr>
          </a:p>
        </p:txBody>
      </p:sp>
      <p:sp>
        <p:nvSpPr>
          <p:cNvPr id="669" name="Google Shape;669;p12"/>
          <p:cNvSpPr/>
          <p:nvPr/>
        </p:nvSpPr>
        <p:spPr>
          <a:xfrm>
            <a:off x="0" y="1150275"/>
            <a:ext cx="3792900" cy="36900"/>
          </a:xfrm>
          <a:prstGeom prst="rect">
            <a:avLst/>
          </a:prstGeom>
          <a:solidFill>
            <a:srgbClr val="008F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70" name="Google Shape;670;p12"/>
          <p:cNvSpPr txBox="1"/>
          <p:nvPr/>
        </p:nvSpPr>
        <p:spPr>
          <a:xfrm>
            <a:off x="315910" y="627070"/>
            <a:ext cx="4429800" cy="480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4400"/>
              <a:buFont typeface="Arial"/>
              <a:buNone/>
            </a:pPr>
            <a:r>
              <a:rPr b="0" i="0" lang="en-US" sz="2800" u="none" cap="none" strike="noStrike">
                <a:solidFill>
                  <a:schemeClr val="dk1"/>
                </a:solidFill>
                <a:latin typeface="Montserrat Medium"/>
                <a:ea typeface="Montserrat Medium"/>
                <a:cs typeface="Montserrat Medium"/>
                <a:sym typeface="Montserrat Medium"/>
              </a:rPr>
              <a:t>Inclusion Criteria </a:t>
            </a:r>
            <a:endParaRPr b="0" i="0" sz="2800" u="none" cap="none" strike="noStrike">
              <a:solidFill>
                <a:schemeClr val="dk1"/>
              </a:solidFill>
              <a:latin typeface="Montserrat Medium"/>
              <a:ea typeface="Montserrat Medium"/>
              <a:cs typeface="Montserrat Medium"/>
              <a:sym typeface="Montserrat Medium"/>
            </a:endParaRPr>
          </a:p>
        </p:txBody>
      </p:sp>
      <p:grpSp>
        <p:nvGrpSpPr>
          <p:cNvPr id="671" name="Google Shape;671;p12"/>
          <p:cNvGrpSpPr/>
          <p:nvPr/>
        </p:nvGrpSpPr>
        <p:grpSpPr>
          <a:xfrm>
            <a:off x="0" y="0"/>
            <a:ext cx="12192003" cy="441148"/>
            <a:chOff x="0" y="0"/>
            <a:chExt cx="12192003" cy="441148"/>
          </a:xfrm>
        </p:grpSpPr>
        <p:sp>
          <p:nvSpPr>
            <p:cNvPr id="672" name="Google Shape;672;p12"/>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3" name="Google Shape;673;p12"/>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674" name="Google Shape;674;p12"/>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pic>
        <p:nvPicPr>
          <p:cNvPr id="675" name="Google Shape;675;p12"/>
          <p:cNvPicPr preferRelativeResize="0"/>
          <p:nvPr/>
        </p:nvPicPr>
        <p:blipFill>
          <a:blip r:embed="rId5">
            <a:alphaModFix/>
          </a:blip>
          <a:stretch>
            <a:fillRect/>
          </a:stretch>
        </p:blipFill>
        <p:spPr>
          <a:xfrm>
            <a:off x="10383200" y="3382975"/>
            <a:ext cx="1915479" cy="3728998"/>
          </a:xfrm>
          <a:prstGeom prst="rect">
            <a:avLst/>
          </a:prstGeom>
          <a:noFill/>
          <a:ln>
            <a:noFill/>
          </a:ln>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20"/>
          <p:cNvSpPr txBox="1"/>
          <p:nvPr>
            <p:ph idx="1" type="body"/>
          </p:nvPr>
        </p:nvSpPr>
        <p:spPr>
          <a:xfrm>
            <a:off x="404025" y="1615675"/>
            <a:ext cx="11407800" cy="4351200"/>
          </a:xfrm>
          <a:prstGeom prst="rect">
            <a:avLst/>
          </a:prstGeom>
          <a:noFill/>
          <a:ln>
            <a:noFill/>
          </a:ln>
        </p:spPr>
        <p:txBody>
          <a:bodyPr anchorCtr="0" anchor="t" bIns="45700" lIns="91425" spcFirstLastPara="1" rIns="91425" wrap="square" tIns="45700">
            <a:normAutofit/>
          </a:bodyPr>
          <a:lstStyle/>
          <a:p>
            <a:pPr indent="-190500" lvl="0" marL="228600" rtl="0" algn="l">
              <a:lnSpc>
                <a:spcPct val="90000"/>
              </a:lnSpc>
              <a:spcBef>
                <a:spcPts val="0"/>
              </a:spcBef>
              <a:spcAft>
                <a:spcPts val="0"/>
              </a:spcAft>
              <a:buClr>
                <a:srgbClr val="93C47D"/>
              </a:buClr>
              <a:buSzPts val="2200"/>
              <a:buChar char="●"/>
            </a:pPr>
            <a:r>
              <a:rPr lang="en-US" sz="2200">
                <a:solidFill>
                  <a:srgbClr val="000000"/>
                </a:solidFill>
                <a:latin typeface="Montserrat"/>
                <a:ea typeface="Montserrat"/>
                <a:cs typeface="Montserrat"/>
                <a:sym typeface="Montserrat"/>
              </a:rPr>
              <a:t>Study Drug Dose; Curalin capsules- 2 capsules, 3 times a day after meals.</a:t>
            </a:r>
            <a:endParaRPr sz="2200">
              <a:solidFill>
                <a:srgbClr val="000000"/>
              </a:solidFill>
              <a:latin typeface="Montserrat"/>
              <a:ea typeface="Montserrat"/>
              <a:cs typeface="Montserrat"/>
              <a:sym typeface="Montserrat"/>
            </a:endParaRPr>
          </a:p>
          <a:p>
            <a:pPr indent="0" lvl="0" marL="0" rtl="0" algn="l">
              <a:lnSpc>
                <a:spcPct val="90000"/>
              </a:lnSpc>
              <a:spcBef>
                <a:spcPts val="1000"/>
              </a:spcBef>
              <a:spcAft>
                <a:spcPts val="0"/>
              </a:spcAft>
              <a:buClr>
                <a:srgbClr val="000000"/>
              </a:buClr>
              <a:buSzPts val="2800"/>
              <a:buNone/>
            </a:pPr>
            <a:r>
              <a:rPr lang="en-US" sz="2200">
                <a:solidFill>
                  <a:srgbClr val="000000"/>
                </a:solidFill>
                <a:latin typeface="Montserrat"/>
                <a:ea typeface="Montserrat"/>
                <a:cs typeface="Montserrat"/>
                <a:sym typeface="Montserrat"/>
              </a:rPr>
              <a:t>Placebo: matching placebo capsules, 2 capsules, 3 times a day after meals</a:t>
            </a:r>
            <a:endParaRPr sz="2200">
              <a:solidFill>
                <a:srgbClr val="000000"/>
              </a:solidFill>
              <a:latin typeface="Montserrat"/>
              <a:ea typeface="Montserrat"/>
              <a:cs typeface="Montserrat"/>
              <a:sym typeface="Montserrat"/>
            </a:endParaRPr>
          </a:p>
          <a:p>
            <a:pPr indent="0" lvl="0" marL="0" rtl="0" algn="l">
              <a:lnSpc>
                <a:spcPct val="90000"/>
              </a:lnSpc>
              <a:spcBef>
                <a:spcPts val="1000"/>
              </a:spcBef>
              <a:spcAft>
                <a:spcPts val="0"/>
              </a:spcAft>
              <a:buClr>
                <a:srgbClr val="000000"/>
              </a:buClr>
              <a:buSzPts val="2800"/>
              <a:buNone/>
            </a:pPr>
            <a:r>
              <a:t/>
            </a:r>
            <a:endParaRPr sz="2200">
              <a:solidFill>
                <a:srgbClr val="000000"/>
              </a:solidFill>
              <a:latin typeface="Montserrat"/>
              <a:ea typeface="Montserrat"/>
              <a:cs typeface="Montserrat"/>
              <a:sym typeface="Montserrat"/>
            </a:endParaRPr>
          </a:p>
          <a:p>
            <a:pPr indent="-190500" lvl="0" marL="228600" rtl="0" algn="l">
              <a:lnSpc>
                <a:spcPct val="90000"/>
              </a:lnSpc>
              <a:spcBef>
                <a:spcPts val="1000"/>
              </a:spcBef>
              <a:spcAft>
                <a:spcPts val="0"/>
              </a:spcAft>
              <a:buClr>
                <a:srgbClr val="93C47D"/>
              </a:buClr>
              <a:buSzPts val="2200"/>
              <a:buChar char="●"/>
            </a:pPr>
            <a:r>
              <a:rPr lang="en-US" sz="2200">
                <a:solidFill>
                  <a:srgbClr val="000000"/>
                </a:solidFill>
                <a:latin typeface="Montserrat"/>
                <a:ea typeface="Montserrat"/>
                <a:cs typeface="Montserrat"/>
                <a:sym typeface="Montserrat"/>
              </a:rPr>
              <a:t>Method of Blinding and Randomization: Randomization will allocate patients to Curalin or placebo in a 1:1 ratio. </a:t>
            </a:r>
            <a:endParaRPr sz="2200">
              <a:solidFill>
                <a:srgbClr val="000000"/>
              </a:solidFill>
              <a:latin typeface="Montserrat"/>
              <a:ea typeface="Montserrat"/>
              <a:cs typeface="Montserrat"/>
              <a:sym typeface="Montserrat"/>
            </a:endParaRPr>
          </a:p>
          <a:p>
            <a:pPr indent="0" lvl="0" marL="457200" rtl="0" algn="l">
              <a:lnSpc>
                <a:spcPct val="90000"/>
              </a:lnSpc>
              <a:spcBef>
                <a:spcPts val="1000"/>
              </a:spcBef>
              <a:spcAft>
                <a:spcPts val="0"/>
              </a:spcAft>
              <a:buSzPts val="1800"/>
              <a:buNone/>
            </a:pPr>
            <a:r>
              <a:t/>
            </a:r>
            <a:endParaRPr sz="2200">
              <a:solidFill>
                <a:srgbClr val="000000"/>
              </a:solidFill>
              <a:latin typeface="Montserrat"/>
              <a:ea typeface="Montserrat"/>
              <a:cs typeface="Montserrat"/>
              <a:sym typeface="Montserrat"/>
            </a:endParaRPr>
          </a:p>
          <a:p>
            <a:pPr indent="-190500" lvl="0" marL="228600" rtl="0" algn="l">
              <a:lnSpc>
                <a:spcPct val="90000"/>
              </a:lnSpc>
              <a:spcBef>
                <a:spcPts val="1000"/>
              </a:spcBef>
              <a:spcAft>
                <a:spcPts val="0"/>
              </a:spcAft>
              <a:buClr>
                <a:srgbClr val="93C47D"/>
              </a:buClr>
              <a:buSzPts val="2200"/>
              <a:buChar char="●"/>
            </a:pPr>
            <a:r>
              <a:rPr lang="en-US" sz="2200">
                <a:solidFill>
                  <a:srgbClr val="000000"/>
                </a:solidFill>
                <a:latin typeface="Montserrat"/>
                <a:ea typeface="Montserrat"/>
                <a:cs typeface="Montserrat"/>
                <a:sym typeface="Montserrat"/>
              </a:rPr>
              <a:t>Duration of Participation: Screening: up to 2 weeks, Placebo-controlled treatment period: 3 months, Open label treatment period: 3 months.</a:t>
            </a:r>
            <a:endParaRPr sz="2200">
              <a:solidFill>
                <a:srgbClr val="000000"/>
              </a:solidFill>
              <a:latin typeface="Montserrat"/>
              <a:ea typeface="Montserrat"/>
              <a:cs typeface="Montserrat"/>
              <a:sym typeface="Montserrat"/>
            </a:endParaRPr>
          </a:p>
        </p:txBody>
      </p:sp>
      <p:sp>
        <p:nvSpPr>
          <p:cNvPr id="681" name="Google Shape;681;p20"/>
          <p:cNvSpPr txBox="1"/>
          <p:nvPr/>
        </p:nvSpPr>
        <p:spPr>
          <a:xfrm>
            <a:off x="832825" y="5608550"/>
            <a:ext cx="8456700" cy="489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Arial"/>
              <a:buNone/>
            </a:pPr>
            <a:r>
              <a:t/>
            </a:r>
            <a:endParaRPr b="0" i="0" sz="2200" u="none" cap="none" strike="noStrike">
              <a:solidFill>
                <a:schemeClr val="dk1"/>
              </a:solidFill>
              <a:latin typeface="Montserrat"/>
              <a:ea typeface="Montserrat"/>
              <a:cs typeface="Montserrat"/>
              <a:sym typeface="Montserrat"/>
            </a:endParaRPr>
          </a:p>
        </p:txBody>
      </p:sp>
      <p:sp>
        <p:nvSpPr>
          <p:cNvPr id="682" name="Google Shape;682;p20"/>
          <p:cNvSpPr/>
          <p:nvPr/>
        </p:nvSpPr>
        <p:spPr>
          <a:xfrm>
            <a:off x="0" y="1150275"/>
            <a:ext cx="6831600" cy="36900"/>
          </a:xfrm>
          <a:prstGeom prst="rect">
            <a:avLst/>
          </a:prstGeom>
          <a:solidFill>
            <a:srgbClr val="008F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83" name="Google Shape;683;p20"/>
          <p:cNvSpPr txBox="1"/>
          <p:nvPr/>
        </p:nvSpPr>
        <p:spPr>
          <a:xfrm>
            <a:off x="315901" y="627075"/>
            <a:ext cx="6979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4400"/>
              <a:buFont typeface="Arial"/>
              <a:buNone/>
            </a:pPr>
            <a:r>
              <a:rPr b="0" i="0" lang="en-US" sz="2800" u="none" cap="none" strike="noStrike">
                <a:solidFill>
                  <a:schemeClr val="dk1"/>
                </a:solidFill>
                <a:latin typeface="Montserrat Medium"/>
                <a:ea typeface="Montserrat Medium"/>
                <a:cs typeface="Montserrat Medium"/>
                <a:sym typeface="Montserrat Medium"/>
              </a:rPr>
              <a:t>General Design and Study Schema</a:t>
            </a:r>
            <a:endParaRPr b="0" i="0" sz="2800" u="none" cap="none" strike="noStrike">
              <a:solidFill>
                <a:schemeClr val="dk1"/>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4400"/>
              <a:buFont typeface="Arial"/>
              <a:buNone/>
            </a:pPr>
            <a:r>
              <a:t/>
            </a:r>
            <a:endParaRPr b="0" i="0" sz="2800" u="none" cap="none" strike="noStrike">
              <a:solidFill>
                <a:schemeClr val="dk1"/>
              </a:solidFill>
              <a:latin typeface="Montserrat Medium"/>
              <a:ea typeface="Montserrat Medium"/>
              <a:cs typeface="Montserrat Medium"/>
              <a:sym typeface="Montserrat Medium"/>
            </a:endParaRPr>
          </a:p>
        </p:txBody>
      </p:sp>
      <p:grpSp>
        <p:nvGrpSpPr>
          <p:cNvPr id="684" name="Google Shape;684;p20"/>
          <p:cNvGrpSpPr/>
          <p:nvPr/>
        </p:nvGrpSpPr>
        <p:grpSpPr>
          <a:xfrm>
            <a:off x="0" y="0"/>
            <a:ext cx="12192003" cy="441148"/>
            <a:chOff x="0" y="0"/>
            <a:chExt cx="12192003" cy="441148"/>
          </a:xfrm>
        </p:grpSpPr>
        <p:sp>
          <p:nvSpPr>
            <p:cNvPr id="685" name="Google Shape;685;p20"/>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6" name="Google Shape;686;p20"/>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687" name="Google Shape;687;p20"/>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pic>
        <p:nvPicPr>
          <p:cNvPr id="688" name="Google Shape;688;p20"/>
          <p:cNvPicPr preferRelativeResize="0"/>
          <p:nvPr/>
        </p:nvPicPr>
        <p:blipFill>
          <a:blip r:embed="rId5">
            <a:alphaModFix/>
          </a:blip>
          <a:stretch>
            <a:fillRect/>
          </a:stretch>
        </p:blipFill>
        <p:spPr>
          <a:xfrm flipH="1">
            <a:off x="-188326" y="4669700"/>
            <a:ext cx="1173551" cy="2284600"/>
          </a:xfrm>
          <a:prstGeom prst="rect">
            <a:avLst/>
          </a:prstGeom>
          <a:noFill/>
          <a:ln>
            <a:noFill/>
          </a:ln>
        </p:spPr>
      </p:pic>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26"/>
          <p:cNvSpPr txBox="1"/>
          <p:nvPr/>
        </p:nvSpPr>
        <p:spPr>
          <a:xfrm>
            <a:off x="552733" y="1667167"/>
            <a:ext cx="11259200" cy="4161600"/>
          </a:xfrm>
          <a:prstGeom prst="rect">
            <a:avLst/>
          </a:prstGeom>
          <a:noFill/>
          <a:ln>
            <a:noFill/>
          </a:ln>
        </p:spPr>
        <p:txBody>
          <a:bodyPr anchorCtr="0" anchor="t" bIns="121900" lIns="121900" spcFirstLastPara="1" rIns="121900" wrap="square" tIns="121900">
            <a:noAutofit/>
          </a:bodyPr>
          <a:lstStyle/>
          <a:p>
            <a:pPr indent="0" lvl="0" marL="88900" marR="0" rtl="0" algn="l">
              <a:lnSpc>
                <a:spcPct val="150000"/>
              </a:lnSpc>
              <a:spcBef>
                <a:spcPts val="0"/>
              </a:spcBef>
              <a:spcAft>
                <a:spcPts val="0"/>
              </a:spcAft>
              <a:buClr>
                <a:srgbClr val="999999"/>
              </a:buClr>
              <a:buSzPts val="2200"/>
              <a:buFont typeface="Montserrat"/>
              <a:buNone/>
            </a:pPr>
            <a:r>
              <a:t/>
            </a:r>
            <a:endParaRPr b="0" i="0" sz="2935" u="none" cap="none" strike="noStrike">
              <a:solidFill>
                <a:srgbClr val="999999"/>
              </a:solidFill>
              <a:latin typeface="Montserrat"/>
              <a:ea typeface="Montserrat"/>
              <a:cs typeface="Montserrat"/>
              <a:sym typeface="Montserrat"/>
            </a:endParaRPr>
          </a:p>
        </p:txBody>
      </p:sp>
      <p:sp>
        <p:nvSpPr>
          <p:cNvPr id="694" name="Google Shape;694;p26"/>
          <p:cNvSpPr txBox="1"/>
          <p:nvPr>
            <p:ph idx="1" type="body"/>
          </p:nvPr>
        </p:nvSpPr>
        <p:spPr>
          <a:xfrm>
            <a:off x="325100" y="1673563"/>
            <a:ext cx="10515600" cy="4351200"/>
          </a:xfrm>
          <a:prstGeom prst="rect">
            <a:avLst/>
          </a:prstGeom>
          <a:noFill/>
          <a:ln>
            <a:noFill/>
          </a:ln>
        </p:spPr>
        <p:txBody>
          <a:bodyPr anchorCtr="0" anchor="t" bIns="45700" lIns="91425" spcFirstLastPara="1" rIns="91425" wrap="square" tIns="45700">
            <a:normAutofit/>
          </a:bodyPr>
          <a:lstStyle/>
          <a:p>
            <a:pPr indent="-279400" lvl="0" marL="342900" marR="0" rtl="0" algn="l">
              <a:lnSpc>
                <a:spcPct val="115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Open label treatment Period: </a:t>
            </a:r>
            <a:endParaRPr sz="22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3200"/>
              <a:buFont typeface="Arial"/>
              <a:buNone/>
            </a:pPr>
            <a:r>
              <a:rPr lang="en-US" sz="2200">
                <a:solidFill>
                  <a:schemeClr val="dk1"/>
                </a:solidFill>
                <a:latin typeface="Montserrat"/>
                <a:ea typeface="Montserrat"/>
                <a:cs typeface="Montserrat"/>
                <a:sym typeface="Montserrat"/>
              </a:rPr>
              <a:t>At the end of the dowable blind study participants will be invited to participate in a 3-month open label extension; </a:t>
            </a:r>
            <a:endParaRPr sz="22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3200"/>
              <a:buFont typeface="Arial"/>
              <a:buNone/>
            </a:pPr>
            <a:r>
              <a:rPr lang="en-US" sz="2200">
                <a:solidFill>
                  <a:schemeClr val="dk1"/>
                </a:solidFill>
                <a:latin typeface="Montserrat"/>
                <a:ea typeface="Montserrat"/>
                <a:cs typeface="Montserrat"/>
                <a:sym typeface="Montserrat"/>
              </a:rPr>
              <a:t>During the open label extension, all patients will receive Curalin, irrespective of the arm they were in during the double-blind placebo-controlled period.</a:t>
            </a:r>
            <a:endParaRPr sz="2200">
              <a:solidFill>
                <a:schemeClr val="dk1"/>
              </a:solidFill>
              <a:latin typeface="Montserrat"/>
              <a:ea typeface="Montserrat"/>
              <a:cs typeface="Montserrat"/>
              <a:sym typeface="Montserrat"/>
            </a:endParaRPr>
          </a:p>
          <a:p>
            <a:pPr indent="-50800" lvl="0" marL="228600" rtl="0" algn="l">
              <a:lnSpc>
                <a:spcPct val="115000"/>
              </a:lnSpc>
              <a:spcBef>
                <a:spcPts val="1600"/>
              </a:spcBef>
              <a:spcAft>
                <a:spcPts val="0"/>
              </a:spcAft>
              <a:buClr>
                <a:schemeClr val="dk1"/>
              </a:buClr>
              <a:buSzPts val="2800"/>
              <a:buNone/>
            </a:pPr>
            <a:r>
              <a:t/>
            </a:r>
            <a:endParaRPr sz="2200">
              <a:solidFill>
                <a:schemeClr val="dk1"/>
              </a:solidFill>
              <a:latin typeface="Montserrat"/>
              <a:ea typeface="Montserrat"/>
              <a:cs typeface="Montserrat"/>
              <a:sym typeface="Montserrat"/>
            </a:endParaRPr>
          </a:p>
        </p:txBody>
      </p:sp>
      <p:sp>
        <p:nvSpPr>
          <p:cNvPr id="695" name="Google Shape;695;p26"/>
          <p:cNvSpPr/>
          <p:nvPr/>
        </p:nvSpPr>
        <p:spPr>
          <a:xfrm>
            <a:off x="0" y="1150275"/>
            <a:ext cx="6831600" cy="36900"/>
          </a:xfrm>
          <a:prstGeom prst="rect">
            <a:avLst/>
          </a:prstGeom>
          <a:solidFill>
            <a:srgbClr val="008F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96" name="Google Shape;696;p26"/>
          <p:cNvSpPr txBox="1"/>
          <p:nvPr/>
        </p:nvSpPr>
        <p:spPr>
          <a:xfrm>
            <a:off x="315901" y="627075"/>
            <a:ext cx="6979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4400"/>
              <a:buFont typeface="Arial"/>
              <a:buNone/>
            </a:pPr>
            <a:r>
              <a:rPr b="0" i="0" lang="en-US" sz="2800" u="none" cap="none" strike="noStrike">
                <a:solidFill>
                  <a:schemeClr val="dk1"/>
                </a:solidFill>
                <a:latin typeface="Montserrat Medium"/>
                <a:ea typeface="Montserrat Medium"/>
                <a:cs typeface="Montserrat Medium"/>
                <a:sym typeface="Montserrat Medium"/>
              </a:rPr>
              <a:t>General Design and Study Schema</a:t>
            </a:r>
            <a:endParaRPr b="0" i="0" sz="2800" u="none" cap="none" strike="noStrike">
              <a:solidFill>
                <a:schemeClr val="dk1"/>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4400"/>
              <a:buFont typeface="Arial"/>
              <a:buNone/>
            </a:pPr>
            <a:r>
              <a:t/>
            </a:r>
            <a:endParaRPr b="0" i="0" sz="2800" u="none" cap="none" strike="noStrike">
              <a:solidFill>
                <a:schemeClr val="dk1"/>
              </a:solidFill>
              <a:latin typeface="Montserrat Medium"/>
              <a:ea typeface="Montserrat Medium"/>
              <a:cs typeface="Montserrat Medium"/>
              <a:sym typeface="Montserrat Medium"/>
            </a:endParaRPr>
          </a:p>
        </p:txBody>
      </p:sp>
      <p:grpSp>
        <p:nvGrpSpPr>
          <p:cNvPr id="697" name="Google Shape;697;p26"/>
          <p:cNvGrpSpPr/>
          <p:nvPr/>
        </p:nvGrpSpPr>
        <p:grpSpPr>
          <a:xfrm>
            <a:off x="0" y="0"/>
            <a:ext cx="12192003" cy="441148"/>
            <a:chOff x="0" y="0"/>
            <a:chExt cx="12192003" cy="441148"/>
          </a:xfrm>
        </p:grpSpPr>
        <p:sp>
          <p:nvSpPr>
            <p:cNvPr id="698" name="Google Shape;698;p26"/>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9" name="Google Shape;699;p26"/>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700" name="Google Shape;700;p26"/>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pic>
        <p:nvPicPr>
          <p:cNvPr id="701" name="Google Shape;701;p26"/>
          <p:cNvPicPr preferRelativeResize="0"/>
          <p:nvPr/>
        </p:nvPicPr>
        <p:blipFill>
          <a:blip r:embed="rId5">
            <a:alphaModFix/>
          </a:blip>
          <a:stretch>
            <a:fillRect/>
          </a:stretch>
        </p:blipFill>
        <p:spPr>
          <a:xfrm>
            <a:off x="10383200" y="3382975"/>
            <a:ext cx="1915479" cy="3728998"/>
          </a:xfrm>
          <a:prstGeom prst="rect">
            <a:avLst/>
          </a:prstGeom>
          <a:noFill/>
          <a:ln>
            <a:noFill/>
          </a:ln>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29"/>
          <p:cNvPicPr preferRelativeResize="0"/>
          <p:nvPr>
            <p:ph idx="1" type="body"/>
          </p:nvPr>
        </p:nvPicPr>
        <p:blipFill rotWithShape="1">
          <a:blip r:embed="rId3">
            <a:alphaModFix/>
          </a:blip>
          <a:srcRect b="0" l="0" r="0" t="0"/>
          <a:stretch/>
        </p:blipFill>
        <p:spPr>
          <a:xfrm>
            <a:off x="892951" y="1458550"/>
            <a:ext cx="9811200" cy="4992600"/>
          </a:xfrm>
          <a:prstGeom prst="rect">
            <a:avLst/>
          </a:prstGeom>
          <a:noFill/>
          <a:ln>
            <a:noFill/>
          </a:ln>
        </p:spPr>
      </p:pic>
      <p:sp>
        <p:nvSpPr>
          <p:cNvPr id="707" name="Google Shape;707;p29"/>
          <p:cNvSpPr/>
          <p:nvPr/>
        </p:nvSpPr>
        <p:spPr>
          <a:xfrm>
            <a:off x="0" y="1150275"/>
            <a:ext cx="6831600" cy="36900"/>
          </a:xfrm>
          <a:prstGeom prst="rect">
            <a:avLst/>
          </a:prstGeom>
          <a:solidFill>
            <a:srgbClr val="008F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708" name="Google Shape;708;p29"/>
          <p:cNvSpPr txBox="1"/>
          <p:nvPr/>
        </p:nvSpPr>
        <p:spPr>
          <a:xfrm>
            <a:off x="315901" y="627075"/>
            <a:ext cx="6979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4400"/>
              <a:buFont typeface="Arial"/>
              <a:buNone/>
            </a:pPr>
            <a:r>
              <a:rPr b="0" i="0" lang="en-US" sz="2800" u="none" cap="none" strike="noStrike">
                <a:solidFill>
                  <a:schemeClr val="dk1"/>
                </a:solidFill>
                <a:latin typeface="Montserrat Medium"/>
                <a:ea typeface="Montserrat Medium"/>
                <a:cs typeface="Montserrat Medium"/>
                <a:sym typeface="Montserrat Medium"/>
              </a:rPr>
              <a:t>General Design and Study Schema</a:t>
            </a:r>
            <a:endParaRPr b="0" i="0" sz="2800" u="none" cap="none" strike="noStrike">
              <a:solidFill>
                <a:schemeClr val="dk1"/>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4400"/>
              <a:buFont typeface="Arial"/>
              <a:buNone/>
            </a:pPr>
            <a:r>
              <a:t/>
            </a:r>
            <a:endParaRPr b="0" i="0" sz="2800" u="none" cap="none" strike="noStrike">
              <a:solidFill>
                <a:schemeClr val="dk1"/>
              </a:solidFill>
              <a:latin typeface="Montserrat Medium"/>
              <a:ea typeface="Montserrat Medium"/>
              <a:cs typeface="Montserrat Medium"/>
              <a:sym typeface="Montserrat Medium"/>
            </a:endParaRPr>
          </a:p>
        </p:txBody>
      </p:sp>
      <p:grpSp>
        <p:nvGrpSpPr>
          <p:cNvPr id="709" name="Google Shape;709;p29"/>
          <p:cNvGrpSpPr/>
          <p:nvPr/>
        </p:nvGrpSpPr>
        <p:grpSpPr>
          <a:xfrm>
            <a:off x="0" y="0"/>
            <a:ext cx="12192003" cy="441148"/>
            <a:chOff x="0" y="0"/>
            <a:chExt cx="12192003" cy="441148"/>
          </a:xfrm>
        </p:grpSpPr>
        <p:sp>
          <p:nvSpPr>
            <p:cNvPr id="710" name="Google Shape;710;p29"/>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1" name="Google Shape;711;p29"/>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712" name="Google Shape;712;p29"/>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grpSp>
        <p:nvGrpSpPr>
          <p:cNvPr id="717" name="Google Shape;717;p53"/>
          <p:cNvGrpSpPr/>
          <p:nvPr/>
        </p:nvGrpSpPr>
        <p:grpSpPr>
          <a:xfrm>
            <a:off x="-1524000" y="0"/>
            <a:ext cx="13716000" cy="6858000"/>
            <a:chOff x="-1524000" y="0"/>
            <a:chExt cx="13716000" cy="6858000"/>
          </a:xfrm>
        </p:grpSpPr>
        <p:grpSp>
          <p:nvGrpSpPr>
            <p:cNvPr id="718" name="Google Shape;718;p53"/>
            <p:cNvGrpSpPr/>
            <p:nvPr/>
          </p:nvGrpSpPr>
          <p:grpSpPr>
            <a:xfrm>
              <a:off x="-1524000" y="0"/>
              <a:ext cx="6858000" cy="6858000"/>
              <a:chOff x="5334000" y="0"/>
              <a:chExt cx="6858000" cy="6858000"/>
            </a:xfrm>
          </p:grpSpPr>
          <p:pic>
            <p:nvPicPr>
              <p:cNvPr id="719" name="Google Shape;719;p53"/>
              <p:cNvPicPr preferRelativeResize="0"/>
              <p:nvPr/>
            </p:nvPicPr>
            <p:blipFill>
              <a:blip r:embed="rId3">
                <a:alphaModFix amt="9000"/>
              </a:blip>
              <a:stretch>
                <a:fillRect/>
              </a:stretch>
            </p:blipFill>
            <p:spPr>
              <a:xfrm>
                <a:off x="5334000" y="3429003"/>
                <a:ext cx="3428997" cy="3428997"/>
              </a:xfrm>
              <a:prstGeom prst="rect">
                <a:avLst/>
              </a:prstGeom>
              <a:noFill/>
              <a:ln>
                <a:noFill/>
              </a:ln>
            </p:spPr>
          </p:pic>
          <p:pic>
            <p:nvPicPr>
              <p:cNvPr id="720" name="Google Shape;720;p53"/>
              <p:cNvPicPr preferRelativeResize="0"/>
              <p:nvPr/>
            </p:nvPicPr>
            <p:blipFill>
              <a:blip r:embed="rId3">
                <a:alphaModFix amt="9000"/>
              </a:blip>
              <a:stretch>
                <a:fillRect/>
              </a:stretch>
            </p:blipFill>
            <p:spPr>
              <a:xfrm>
                <a:off x="8763003" y="3429003"/>
                <a:ext cx="3428997" cy="3428997"/>
              </a:xfrm>
              <a:prstGeom prst="rect">
                <a:avLst/>
              </a:prstGeom>
              <a:noFill/>
              <a:ln>
                <a:noFill/>
              </a:ln>
            </p:spPr>
          </p:pic>
          <p:pic>
            <p:nvPicPr>
              <p:cNvPr id="721" name="Google Shape;721;p53"/>
              <p:cNvPicPr preferRelativeResize="0"/>
              <p:nvPr/>
            </p:nvPicPr>
            <p:blipFill>
              <a:blip r:embed="rId3">
                <a:alphaModFix amt="9000"/>
              </a:blip>
              <a:stretch>
                <a:fillRect/>
              </a:stretch>
            </p:blipFill>
            <p:spPr>
              <a:xfrm>
                <a:off x="5334000" y="0"/>
                <a:ext cx="3428997" cy="3428997"/>
              </a:xfrm>
              <a:prstGeom prst="rect">
                <a:avLst/>
              </a:prstGeom>
              <a:noFill/>
              <a:ln>
                <a:noFill/>
              </a:ln>
            </p:spPr>
          </p:pic>
          <p:pic>
            <p:nvPicPr>
              <p:cNvPr id="722" name="Google Shape;722;p53"/>
              <p:cNvPicPr preferRelativeResize="0"/>
              <p:nvPr/>
            </p:nvPicPr>
            <p:blipFill>
              <a:blip r:embed="rId3">
                <a:alphaModFix amt="9000"/>
              </a:blip>
              <a:stretch>
                <a:fillRect/>
              </a:stretch>
            </p:blipFill>
            <p:spPr>
              <a:xfrm>
                <a:off x="8763003" y="0"/>
                <a:ext cx="3428997" cy="3428997"/>
              </a:xfrm>
              <a:prstGeom prst="rect">
                <a:avLst/>
              </a:prstGeom>
              <a:noFill/>
              <a:ln>
                <a:noFill/>
              </a:ln>
            </p:spPr>
          </p:pic>
        </p:grpSp>
        <p:grpSp>
          <p:nvGrpSpPr>
            <p:cNvPr id="723" name="Google Shape;723;p53"/>
            <p:cNvGrpSpPr/>
            <p:nvPr/>
          </p:nvGrpSpPr>
          <p:grpSpPr>
            <a:xfrm>
              <a:off x="5334000" y="0"/>
              <a:ext cx="6858000" cy="6858000"/>
              <a:chOff x="5334000" y="0"/>
              <a:chExt cx="6858000" cy="6858000"/>
            </a:xfrm>
          </p:grpSpPr>
          <p:pic>
            <p:nvPicPr>
              <p:cNvPr id="724" name="Google Shape;724;p53"/>
              <p:cNvPicPr preferRelativeResize="0"/>
              <p:nvPr/>
            </p:nvPicPr>
            <p:blipFill>
              <a:blip r:embed="rId3">
                <a:alphaModFix amt="9000"/>
              </a:blip>
              <a:stretch>
                <a:fillRect/>
              </a:stretch>
            </p:blipFill>
            <p:spPr>
              <a:xfrm>
                <a:off x="5334000" y="3429003"/>
                <a:ext cx="3428997" cy="3428997"/>
              </a:xfrm>
              <a:prstGeom prst="rect">
                <a:avLst/>
              </a:prstGeom>
              <a:noFill/>
              <a:ln>
                <a:noFill/>
              </a:ln>
            </p:spPr>
          </p:pic>
          <p:pic>
            <p:nvPicPr>
              <p:cNvPr id="725" name="Google Shape;725;p53"/>
              <p:cNvPicPr preferRelativeResize="0"/>
              <p:nvPr/>
            </p:nvPicPr>
            <p:blipFill>
              <a:blip r:embed="rId3">
                <a:alphaModFix amt="9000"/>
              </a:blip>
              <a:stretch>
                <a:fillRect/>
              </a:stretch>
            </p:blipFill>
            <p:spPr>
              <a:xfrm>
                <a:off x="8763003" y="3429003"/>
                <a:ext cx="3428997" cy="3428997"/>
              </a:xfrm>
              <a:prstGeom prst="rect">
                <a:avLst/>
              </a:prstGeom>
              <a:noFill/>
              <a:ln>
                <a:noFill/>
              </a:ln>
            </p:spPr>
          </p:pic>
          <p:pic>
            <p:nvPicPr>
              <p:cNvPr id="726" name="Google Shape;726;p53"/>
              <p:cNvPicPr preferRelativeResize="0"/>
              <p:nvPr/>
            </p:nvPicPr>
            <p:blipFill>
              <a:blip r:embed="rId3">
                <a:alphaModFix amt="9000"/>
              </a:blip>
              <a:stretch>
                <a:fillRect/>
              </a:stretch>
            </p:blipFill>
            <p:spPr>
              <a:xfrm>
                <a:off x="5334000" y="0"/>
                <a:ext cx="3428997" cy="3428997"/>
              </a:xfrm>
              <a:prstGeom prst="rect">
                <a:avLst/>
              </a:prstGeom>
              <a:noFill/>
              <a:ln>
                <a:noFill/>
              </a:ln>
            </p:spPr>
          </p:pic>
          <p:pic>
            <p:nvPicPr>
              <p:cNvPr id="727" name="Google Shape;727;p53"/>
              <p:cNvPicPr preferRelativeResize="0"/>
              <p:nvPr/>
            </p:nvPicPr>
            <p:blipFill>
              <a:blip r:embed="rId3">
                <a:alphaModFix amt="9000"/>
              </a:blip>
              <a:stretch>
                <a:fillRect/>
              </a:stretch>
            </p:blipFill>
            <p:spPr>
              <a:xfrm>
                <a:off x="8763003" y="0"/>
                <a:ext cx="3428997" cy="3428997"/>
              </a:xfrm>
              <a:prstGeom prst="rect">
                <a:avLst/>
              </a:prstGeom>
              <a:noFill/>
              <a:ln>
                <a:noFill/>
              </a:ln>
            </p:spPr>
          </p:pic>
        </p:grpSp>
      </p:grpSp>
      <p:pic>
        <p:nvPicPr>
          <p:cNvPr id="728" name="Google Shape;728;p53"/>
          <p:cNvPicPr preferRelativeResize="0"/>
          <p:nvPr/>
        </p:nvPicPr>
        <p:blipFill rotWithShape="1">
          <a:blip r:embed="rId4">
            <a:alphaModFix/>
          </a:blip>
          <a:srcRect b="0" l="0" r="0" t="0"/>
          <a:stretch/>
        </p:blipFill>
        <p:spPr>
          <a:xfrm>
            <a:off x="12559250" y="4157575"/>
            <a:ext cx="1611274" cy="2433052"/>
          </a:xfrm>
          <a:prstGeom prst="rect">
            <a:avLst/>
          </a:prstGeom>
          <a:noFill/>
          <a:ln>
            <a:noFill/>
          </a:ln>
        </p:spPr>
      </p:pic>
      <p:pic>
        <p:nvPicPr>
          <p:cNvPr id="729" name="Google Shape;729;p53"/>
          <p:cNvPicPr preferRelativeResize="0"/>
          <p:nvPr/>
        </p:nvPicPr>
        <p:blipFill rotWithShape="1">
          <a:blip r:embed="rId5">
            <a:alphaModFix/>
          </a:blip>
          <a:srcRect b="0" l="0" r="0" t="0"/>
          <a:stretch/>
        </p:blipFill>
        <p:spPr>
          <a:xfrm>
            <a:off x="1609725" y="0"/>
            <a:ext cx="8972548" cy="6857999"/>
          </a:xfrm>
          <a:prstGeom prst="rect">
            <a:avLst/>
          </a:prstGeom>
          <a:noFill/>
          <a:ln>
            <a:noFill/>
          </a:ln>
        </p:spPr>
      </p:pic>
      <p:sp>
        <p:nvSpPr>
          <p:cNvPr id="730" name="Google Shape;730;p53"/>
          <p:cNvSpPr/>
          <p:nvPr/>
        </p:nvSpPr>
        <p:spPr>
          <a:xfrm>
            <a:off x="6096000" y="2131091"/>
            <a:ext cx="4061143"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0"/>
              <a:buFont typeface="Arial"/>
              <a:buNone/>
            </a:pPr>
            <a:r>
              <a:t/>
            </a:r>
            <a:endParaRPr b="1" i="0" sz="12000" u="none" cap="none" strike="noStrike">
              <a:solidFill>
                <a:schemeClr val="lt1"/>
              </a:solidFill>
              <a:latin typeface="Calibri"/>
              <a:ea typeface="Calibri"/>
              <a:cs typeface="Calibri"/>
              <a:sym typeface="Calibri"/>
            </a:endParaRPr>
          </a:p>
        </p:txBody>
      </p:sp>
      <p:sp>
        <p:nvSpPr>
          <p:cNvPr id="731" name="Google Shape;731;p53"/>
          <p:cNvSpPr/>
          <p:nvPr/>
        </p:nvSpPr>
        <p:spPr>
          <a:xfrm>
            <a:off x="2586450" y="192200"/>
            <a:ext cx="7019100" cy="19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0"/>
              <a:buFont typeface="Arial"/>
              <a:buNone/>
            </a:pPr>
            <a:r>
              <a:rPr b="1" i="0" lang="en-US" sz="12000" u="none" cap="none" strike="noStrike">
                <a:solidFill>
                  <a:schemeClr val="lt1"/>
                </a:solidFill>
                <a:latin typeface="Calibri"/>
                <a:ea typeface="Calibri"/>
                <a:cs typeface="Calibri"/>
                <a:sym typeface="Calibri"/>
              </a:rPr>
              <a:t>Thank You</a:t>
            </a:r>
            <a:endParaRPr b="0" i="0" sz="12000" u="none" cap="none" strike="noStrike">
              <a:solidFill>
                <a:schemeClr val="lt1"/>
              </a:solidFill>
              <a:latin typeface="Calibri"/>
              <a:ea typeface="Calibri"/>
              <a:cs typeface="Calibri"/>
              <a:sym typeface="Calibri"/>
            </a:endParaRP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cxnSp>
        <p:nvCxnSpPr>
          <p:cNvPr id="149" name="Google Shape;149;p4"/>
          <p:cNvCxnSpPr/>
          <p:nvPr/>
        </p:nvCxnSpPr>
        <p:spPr>
          <a:xfrm>
            <a:off x="6804025" y="2086700"/>
            <a:ext cx="0" cy="215900"/>
          </a:xfrm>
          <a:prstGeom prst="straightConnector1">
            <a:avLst/>
          </a:prstGeom>
          <a:noFill/>
          <a:ln cap="flat" cmpd="sng" w="38100">
            <a:solidFill>
              <a:schemeClr val="dk1"/>
            </a:solidFill>
            <a:prstDash val="solid"/>
            <a:round/>
            <a:headEnd len="sm" w="sm" type="none"/>
            <a:tailEnd len="med" w="med" type="triangle"/>
          </a:ln>
        </p:spPr>
      </p:cxnSp>
      <p:sp>
        <p:nvSpPr>
          <p:cNvPr id="150" name="Google Shape;150;p4"/>
          <p:cNvSpPr txBox="1"/>
          <p:nvPr/>
        </p:nvSpPr>
        <p:spPr>
          <a:xfrm>
            <a:off x="5944" y="6550223"/>
            <a:ext cx="1065678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Lawler PR, Libby P, Bhatt DL, Godoy LC, Luscher TF, Bonow RO, Verma S, Ridker PM. </a:t>
            </a:r>
            <a:r>
              <a:rPr b="0" i="1" lang="en-US" sz="1400" u="none" cap="none" strike="noStrike">
                <a:solidFill>
                  <a:srgbClr val="000000"/>
                </a:solidFill>
                <a:latin typeface="Montserrat"/>
                <a:ea typeface="Montserrat"/>
                <a:cs typeface="Montserrat"/>
                <a:sym typeface="Montserrat"/>
              </a:rPr>
              <a:t>European Heart Journal </a:t>
            </a:r>
            <a:r>
              <a:rPr b="0" i="0" lang="en-US" sz="1400" u="none" cap="none" strike="noStrike">
                <a:solidFill>
                  <a:srgbClr val="000000"/>
                </a:solidFill>
                <a:latin typeface="Montserrat"/>
                <a:ea typeface="Montserrat"/>
                <a:cs typeface="Montserrat"/>
                <a:sym typeface="Montserrat"/>
              </a:rPr>
              <a:t>2020. </a:t>
            </a:r>
            <a:endParaRPr b="0" i="0" sz="1400" u="none" cap="none" strike="noStrike">
              <a:solidFill>
                <a:srgbClr val="000000"/>
              </a:solidFill>
              <a:latin typeface="Montserrat"/>
              <a:ea typeface="Montserrat"/>
              <a:cs typeface="Montserrat"/>
              <a:sym typeface="Montserrat"/>
            </a:endParaRPr>
          </a:p>
        </p:txBody>
      </p:sp>
      <p:sp>
        <p:nvSpPr>
          <p:cNvPr id="151" name="Google Shape;151;p4"/>
          <p:cNvSpPr txBox="1"/>
          <p:nvPr/>
        </p:nvSpPr>
        <p:spPr>
          <a:xfrm>
            <a:off x="550642" y="722032"/>
            <a:ext cx="11090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3600" u="none" cap="none" strike="noStrike">
                <a:solidFill>
                  <a:srgbClr val="000000"/>
                </a:solidFill>
                <a:latin typeface="Montserrat Medium"/>
                <a:ea typeface="Montserrat Medium"/>
                <a:cs typeface="Montserrat Medium"/>
                <a:sym typeface="Montserrat Medium"/>
              </a:rPr>
              <a:t>Redefining Residual Risk in the Current Era</a:t>
            </a:r>
            <a:endParaRPr b="0" i="0" sz="3600" u="none" cap="none" strike="noStrike">
              <a:solidFill>
                <a:srgbClr val="FF0000"/>
              </a:solidFill>
              <a:latin typeface="Montserrat Medium"/>
              <a:ea typeface="Montserrat Medium"/>
              <a:cs typeface="Montserrat Medium"/>
              <a:sym typeface="Montserrat Medium"/>
            </a:endParaRPr>
          </a:p>
        </p:txBody>
      </p:sp>
      <p:pic>
        <p:nvPicPr>
          <p:cNvPr id="152" name="Google Shape;152;p4"/>
          <p:cNvPicPr preferRelativeResize="0"/>
          <p:nvPr/>
        </p:nvPicPr>
        <p:blipFill rotWithShape="1">
          <a:blip r:embed="rId3">
            <a:alphaModFix/>
          </a:blip>
          <a:srcRect b="0" l="0" r="0" t="0"/>
          <a:stretch/>
        </p:blipFill>
        <p:spPr>
          <a:xfrm>
            <a:off x="2166800" y="1368525"/>
            <a:ext cx="7858400" cy="4760300"/>
          </a:xfrm>
          <a:prstGeom prst="rect">
            <a:avLst/>
          </a:prstGeom>
          <a:noFill/>
          <a:ln>
            <a:noFill/>
          </a:ln>
        </p:spPr>
      </p:pic>
      <p:grpSp>
        <p:nvGrpSpPr>
          <p:cNvPr id="153" name="Google Shape;153;p4"/>
          <p:cNvGrpSpPr/>
          <p:nvPr/>
        </p:nvGrpSpPr>
        <p:grpSpPr>
          <a:xfrm>
            <a:off x="0" y="0"/>
            <a:ext cx="12192003" cy="441148"/>
            <a:chOff x="0" y="0"/>
            <a:chExt cx="12192003" cy="441148"/>
          </a:xfrm>
        </p:grpSpPr>
        <p:sp>
          <p:nvSpPr>
            <p:cNvPr id="154" name="Google Shape;154;p4"/>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 name="Google Shape;155;p4"/>
            <p:cNvPicPr preferRelativeResize="0"/>
            <p:nvPr/>
          </p:nvPicPr>
          <p:blipFill rotWithShape="1">
            <a:blip r:embed="rId4">
              <a:alphaModFix/>
            </a:blip>
            <a:srcRect b="19388" l="0" r="0" t="53498"/>
            <a:stretch/>
          </p:blipFill>
          <p:spPr>
            <a:xfrm>
              <a:off x="10087575" y="0"/>
              <a:ext cx="2104428" cy="441148"/>
            </a:xfrm>
            <a:prstGeom prst="rect">
              <a:avLst/>
            </a:prstGeom>
            <a:noFill/>
            <a:ln>
              <a:noFill/>
            </a:ln>
          </p:spPr>
        </p:pic>
        <p:pic>
          <p:nvPicPr>
            <p:cNvPr id="156" name="Google Shape;156;p4"/>
            <p:cNvPicPr preferRelativeResize="0"/>
            <p:nvPr/>
          </p:nvPicPr>
          <p:blipFill rotWithShape="1">
            <a:blip r:embed="rId5">
              <a:alphaModFix/>
            </a:blip>
            <a:srcRect b="0" l="0" r="0" t="0"/>
            <a:stretch/>
          </p:blipFill>
          <p:spPr>
            <a:xfrm>
              <a:off x="139500" y="65363"/>
              <a:ext cx="771726" cy="31042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grpSp>
        <p:nvGrpSpPr>
          <p:cNvPr id="162" name="Google Shape;162;p6"/>
          <p:cNvGrpSpPr/>
          <p:nvPr/>
        </p:nvGrpSpPr>
        <p:grpSpPr>
          <a:xfrm>
            <a:off x="1028700" y="1757363"/>
            <a:ext cx="10137775" cy="4162425"/>
            <a:chOff x="1028465" y="1756807"/>
            <a:chExt cx="10138397" cy="4163271"/>
          </a:xfrm>
        </p:grpSpPr>
        <p:sp>
          <p:nvSpPr>
            <p:cNvPr id="163" name="Google Shape;163;p6"/>
            <p:cNvSpPr txBox="1"/>
            <p:nvPr/>
          </p:nvSpPr>
          <p:spPr>
            <a:xfrm>
              <a:off x="4540230" y="1756807"/>
              <a:ext cx="3041837" cy="462056"/>
            </a:xfrm>
            <a:prstGeom prst="rect">
              <a:avLst/>
            </a:prstGeom>
            <a:noFill/>
            <a:ln cap="flat" cmpd="sng" w="9525">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3F4444"/>
                  </a:solidFill>
                  <a:latin typeface="Arial"/>
                  <a:ea typeface="Arial"/>
                  <a:cs typeface="Arial"/>
                  <a:sym typeface="Arial"/>
                </a:rPr>
                <a:t>T2D/Hyperglycemia</a:t>
              </a:r>
              <a:endParaRPr b="0" i="0" sz="1400" u="none" cap="none" strike="noStrike">
                <a:solidFill>
                  <a:srgbClr val="000000"/>
                </a:solidFill>
                <a:latin typeface="Arial"/>
                <a:ea typeface="Arial"/>
                <a:cs typeface="Arial"/>
                <a:sym typeface="Arial"/>
              </a:endParaRPr>
            </a:p>
          </p:txBody>
        </p:sp>
        <p:sp>
          <p:nvSpPr>
            <p:cNvPr id="164" name="Google Shape;164;p6"/>
            <p:cNvSpPr/>
            <p:nvPr/>
          </p:nvSpPr>
          <p:spPr>
            <a:xfrm rot="-3383455">
              <a:off x="8124187" y="1873589"/>
              <a:ext cx="643068" cy="1089092"/>
            </a:xfrm>
            <a:prstGeom prst="downArrow">
              <a:avLst>
                <a:gd fmla="val 50000" name="adj1"/>
                <a:gd fmla="val 50820" name="adj2"/>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65" name="Google Shape;165;p6"/>
            <p:cNvSpPr/>
            <p:nvPr/>
          </p:nvSpPr>
          <p:spPr>
            <a:xfrm rot="3373388">
              <a:off x="3422516" y="1895024"/>
              <a:ext cx="643069" cy="1087505"/>
            </a:xfrm>
            <a:prstGeom prst="downArrow">
              <a:avLst>
                <a:gd fmla="val 50000" name="adj1"/>
                <a:gd fmla="val 50820" name="adj2"/>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66" name="Google Shape;166;p6"/>
            <p:cNvSpPr/>
            <p:nvPr/>
          </p:nvSpPr>
          <p:spPr>
            <a:xfrm rot="10800000">
              <a:off x="2885954" y="2952437"/>
              <a:ext cx="6707600" cy="514455"/>
            </a:xfrm>
            <a:custGeom>
              <a:rect b="b" l="l" r="r" t="t"/>
              <a:pathLst>
                <a:path extrusionOk="0" h="162" w="330">
                  <a:moveTo>
                    <a:pt x="323" y="21"/>
                  </a:moveTo>
                  <a:cubicBezTo>
                    <a:pt x="320" y="21"/>
                    <a:pt x="317" y="23"/>
                    <a:pt x="316" y="27"/>
                  </a:cubicBezTo>
                  <a:cubicBezTo>
                    <a:pt x="310" y="95"/>
                    <a:pt x="241" y="149"/>
                    <a:pt x="171" y="149"/>
                  </a:cubicBezTo>
                  <a:cubicBezTo>
                    <a:pt x="100" y="149"/>
                    <a:pt x="25" y="93"/>
                    <a:pt x="20" y="23"/>
                  </a:cubicBezTo>
                  <a:cubicBezTo>
                    <a:pt x="27" y="23"/>
                    <a:pt x="27" y="23"/>
                    <a:pt x="27" y="23"/>
                  </a:cubicBezTo>
                  <a:cubicBezTo>
                    <a:pt x="12" y="0"/>
                    <a:pt x="12" y="0"/>
                    <a:pt x="12" y="0"/>
                  </a:cubicBezTo>
                  <a:cubicBezTo>
                    <a:pt x="0" y="24"/>
                    <a:pt x="0" y="24"/>
                    <a:pt x="0" y="24"/>
                  </a:cubicBezTo>
                  <a:cubicBezTo>
                    <a:pt x="7" y="24"/>
                    <a:pt x="7" y="24"/>
                    <a:pt x="7" y="24"/>
                  </a:cubicBezTo>
                  <a:cubicBezTo>
                    <a:pt x="12" y="101"/>
                    <a:pt x="93" y="162"/>
                    <a:pt x="171" y="162"/>
                  </a:cubicBezTo>
                  <a:cubicBezTo>
                    <a:pt x="248" y="162"/>
                    <a:pt x="322" y="103"/>
                    <a:pt x="330" y="28"/>
                  </a:cubicBezTo>
                  <a:cubicBezTo>
                    <a:pt x="330" y="24"/>
                    <a:pt x="327" y="21"/>
                    <a:pt x="323" y="21"/>
                  </a:cubicBezTo>
                  <a:close/>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p6">
              <a:hlinkClick r:id="rId3"/>
            </p:cNvPr>
            <p:cNvPicPr preferRelativeResize="0"/>
            <p:nvPr/>
          </p:nvPicPr>
          <p:blipFill rotWithShape="1">
            <a:blip r:embed="rId4">
              <a:alphaModFix/>
            </a:blip>
            <a:srcRect b="0" l="0" r="0" t="0"/>
            <a:stretch/>
          </p:blipFill>
          <p:spPr>
            <a:xfrm>
              <a:off x="9132085" y="2602803"/>
              <a:ext cx="1389412" cy="2014611"/>
            </a:xfrm>
            <a:prstGeom prst="rect">
              <a:avLst/>
            </a:prstGeom>
            <a:noFill/>
            <a:ln>
              <a:noFill/>
            </a:ln>
          </p:spPr>
        </p:pic>
        <p:pic>
          <p:nvPicPr>
            <p:cNvPr descr="C:\Users\fulkese\AppData\Local\Temp\wz8a17\new gifs\Module-A-slide-9A-shutterstock_78688360-Left-ventricular-hypertrophy.gif" id="168" name="Google Shape;168;p6"/>
            <p:cNvPicPr preferRelativeResize="0"/>
            <p:nvPr/>
          </p:nvPicPr>
          <p:blipFill rotWithShape="1">
            <a:blip r:embed="rId5">
              <a:alphaModFix/>
            </a:blip>
            <a:srcRect b="9680" l="0" r="35535" t="536"/>
            <a:stretch/>
          </p:blipFill>
          <p:spPr>
            <a:xfrm rot="392071">
              <a:off x="1677583" y="2623486"/>
              <a:ext cx="1943352" cy="2089889"/>
            </a:xfrm>
            <a:prstGeom prst="rect">
              <a:avLst/>
            </a:prstGeom>
            <a:noFill/>
            <a:ln>
              <a:noFill/>
            </a:ln>
          </p:spPr>
        </p:pic>
        <p:sp>
          <p:nvSpPr>
            <p:cNvPr id="169" name="Google Shape;169;p6"/>
            <p:cNvSpPr/>
            <p:nvPr/>
          </p:nvSpPr>
          <p:spPr>
            <a:xfrm>
              <a:off x="2885954" y="4549787"/>
              <a:ext cx="6428182" cy="917761"/>
            </a:xfrm>
            <a:custGeom>
              <a:rect b="b" l="l" r="r" t="t"/>
              <a:pathLst>
                <a:path extrusionOk="0" h="162" w="330">
                  <a:moveTo>
                    <a:pt x="323" y="21"/>
                  </a:moveTo>
                  <a:cubicBezTo>
                    <a:pt x="320" y="21"/>
                    <a:pt x="317" y="23"/>
                    <a:pt x="316" y="27"/>
                  </a:cubicBezTo>
                  <a:cubicBezTo>
                    <a:pt x="310" y="95"/>
                    <a:pt x="241" y="149"/>
                    <a:pt x="171" y="149"/>
                  </a:cubicBezTo>
                  <a:cubicBezTo>
                    <a:pt x="100" y="149"/>
                    <a:pt x="25" y="93"/>
                    <a:pt x="20" y="23"/>
                  </a:cubicBezTo>
                  <a:cubicBezTo>
                    <a:pt x="27" y="23"/>
                    <a:pt x="27" y="23"/>
                    <a:pt x="27" y="23"/>
                  </a:cubicBezTo>
                  <a:cubicBezTo>
                    <a:pt x="12" y="0"/>
                    <a:pt x="12" y="0"/>
                    <a:pt x="12" y="0"/>
                  </a:cubicBezTo>
                  <a:cubicBezTo>
                    <a:pt x="0" y="24"/>
                    <a:pt x="0" y="24"/>
                    <a:pt x="0" y="24"/>
                  </a:cubicBezTo>
                  <a:cubicBezTo>
                    <a:pt x="7" y="24"/>
                    <a:pt x="7" y="24"/>
                    <a:pt x="7" y="24"/>
                  </a:cubicBezTo>
                  <a:cubicBezTo>
                    <a:pt x="12" y="101"/>
                    <a:pt x="93" y="162"/>
                    <a:pt x="171" y="162"/>
                  </a:cubicBezTo>
                  <a:cubicBezTo>
                    <a:pt x="248" y="162"/>
                    <a:pt x="322" y="103"/>
                    <a:pt x="330" y="28"/>
                  </a:cubicBezTo>
                  <a:cubicBezTo>
                    <a:pt x="330" y="24"/>
                    <a:pt x="327" y="21"/>
                    <a:pt x="323" y="21"/>
                  </a:cubicBezTo>
                  <a:close/>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6"/>
            <p:cNvSpPr/>
            <p:nvPr/>
          </p:nvSpPr>
          <p:spPr>
            <a:xfrm>
              <a:off x="3549295" y="3187918"/>
              <a:ext cx="5104497" cy="756510"/>
            </a:xfrm>
            <a:prstGeom prst="rect">
              <a:avLst/>
            </a:prstGeom>
          </p:spPr>
          <p:txBody>
            <a:bodyPr>
              <a:prstTxWarp prst="textPlain"/>
            </a:bodyPr>
            <a:lstStyle/>
            <a:p>
              <a:pPr lvl="0" algn="ctr"/>
              <a:r>
                <a:rPr b="1" i="0">
                  <a:ln>
                    <a:noFill/>
                  </a:ln>
                  <a:solidFill>
                    <a:srgbClr val="000000"/>
                  </a:solidFill>
                  <a:latin typeface="Arial"/>
                </a:rPr>
                <a:t>Acute or chronic disorder of one</a:t>
              </a:r>
            </a:p>
          </p:txBody>
        </p:sp>
        <p:sp>
          <p:nvSpPr>
            <p:cNvPr id="171" name="Google Shape;171;p6"/>
            <p:cNvSpPr/>
            <p:nvPr/>
          </p:nvSpPr>
          <p:spPr>
            <a:xfrm>
              <a:off x="3733539" y="4541307"/>
              <a:ext cx="4953247" cy="578284"/>
            </a:xfrm>
            <a:prstGeom prst="rect">
              <a:avLst/>
            </a:prstGeom>
          </p:spPr>
          <p:txBody>
            <a:bodyPr>
              <a:prstTxWarp prst="textPlain"/>
            </a:bodyPr>
            <a:lstStyle/>
            <a:p>
              <a:pPr lvl="0" algn="ctr"/>
              <a:r>
                <a:rPr b="1" i="0">
                  <a:ln>
                    <a:noFill/>
                  </a:ln>
                  <a:solidFill>
                    <a:srgbClr val="3F4444"/>
                  </a:solidFill>
                  <a:latin typeface="Arial"/>
                </a:rPr>
                <a:t>can induce dysfunction in the other</a:t>
              </a:r>
            </a:p>
          </p:txBody>
        </p:sp>
        <p:sp>
          <p:nvSpPr>
            <p:cNvPr id="172" name="Google Shape;172;p6"/>
            <p:cNvSpPr/>
            <p:nvPr/>
          </p:nvSpPr>
          <p:spPr>
            <a:xfrm>
              <a:off x="1028465" y="5599338"/>
              <a:ext cx="10138397" cy="32074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F4444"/>
                  </a:solidFill>
                  <a:latin typeface="Arial"/>
                  <a:ea typeface="Arial"/>
                  <a:cs typeface="Arial"/>
                  <a:sym typeface="Arial"/>
                </a:rPr>
                <a:t>Renal and cardiac systems are inextricably linked and should be considered together</a:t>
              </a:r>
              <a:endParaRPr b="0" i="0" sz="1400" u="none" cap="none" strike="noStrike">
                <a:solidFill>
                  <a:srgbClr val="000000"/>
                </a:solidFill>
                <a:latin typeface="Arial"/>
                <a:ea typeface="Arial"/>
                <a:cs typeface="Arial"/>
                <a:sym typeface="Arial"/>
              </a:endParaRPr>
            </a:p>
          </p:txBody>
        </p:sp>
        <p:sp>
          <p:nvSpPr>
            <p:cNvPr id="173" name="Google Shape;173;p6"/>
            <p:cNvSpPr txBox="1"/>
            <p:nvPr/>
          </p:nvSpPr>
          <p:spPr>
            <a:xfrm>
              <a:off x="4579312" y="2268900"/>
              <a:ext cx="304282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3F4444"/>
                  </a:solidFill>
                  <a:latin typeface="Arial"/>
                  <a:ea typeface="Arial"/>
                  <a:cs typeface="Arial"/>
                  <a:sym typeface="Arial"/>
                </a:rPr>
                <a:t>Glucose, AGEs, Lipids, BP, ROS, inflammation, fibrosis, RAAS, SNS</a:t>
              </a:r>
              <a:endParaRPr b="0" i="0" sz="1400" u="none" cap="none" strike="noStrike">
                <a:solidFill>
                  <a:srgbClr val="000000"/>
                </a:solidFill>
                <a:latin typeface="Arial"/>
                <a:ea typeface="Arial"/>
                <a:cs typeface="Arial"/>
                <a:sym typeface="Arial"/>
              </a:endParaRPr>
            </a:p>
          </p:txBody>
        </p:sp>
      </p:grpSp>
      <p:sp>
        <p:nvSpPr>
          <p:cNvPr id="174" name="Google Shape;174;p6"/>
          <p:cNvSpPr txBox="1"/>
          <p:nvPr/>
        </p:nvSpPr>
        <p:spPr>
          <a:xfrm>
            <a:off x="609600" y="6254750"/>
            <a:ext cx="8077200" cy="32385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3F4444"/>
                </a:solidFill>
                <a:latin typeface="Arial"/>
                <a:ea typeface="Arial"/>
                <a:cs typeface="Arial"/>
                <a:sym typeface="Arial"/>
              </a:rPr>
              <a:t>AGEs = advanced glycation end-products; BP = blood pressure; RAAS = renin angiotensin aldosterone system; ROS = reactive oxygen species; SNS = sympathetic nervous system; T2D = type 2 diabetes. Maqbool M et al. Semin Nephrol 2018;38:217-232, 2. Ronco C et al.</a:t>
            </a:r>
            <a:r>
              <a:rPr b="0" i="1" lang="en-US" sz="900" u="none" cap="none" strike="noStrike">
                <a:solidFill>
                  <a:srgbClr val="3F4444"/>
                </a:solidFill>
                <a:latin typeface="Arial"/>
                <a:ea typeface="Arial"/>
                <a:cs typeface="Arial"/>
                <a:sym typeface="Arial"/>
              </a:rPr>
              <a:t> J Am Coll Cardiol. </a:t>
            </a:r>
            <a:r>
              <a:rPr b="0" i="0" lang="en-US" sz="900" u="none" cap="none" strike="noStrike">
                <a:solidFill>
                  <a:srgbClr val="3F4444"/>
                </a:solidFill>
                <a:latin typeface="Arial"/>
                <a:ea typeface="Arial"/>
                <a:cs typeface="Arial"/>
                <a:sym typeface="Arial"/>
              </a:rPr>
              <a:t>2008;52:1527-39.</a:t>
            </a:r>
            <a:endParaRPr b="0" i="0" sz="900" u="none" cap="none" strike="noStrike">
              <a:solidFill>
                <a:srgbClr val="3F4444"/>
              </a:solidFill>
              <a:latin typeface="Arial"/>
              <a:ea typeface="Arial"/>
              <a:cs typeface="Arial"/>
              <a:sym typeface="Arial"/>
            </a:endParaRPr>
          </a:p>
        </p:txBody>
      </p:sp>
      <p:sp>
        <p:nvSpPr>
          <p:cNvPr id="175" name="Google Shape;175;p6"/>
          <p:cNvSpPr txBox="1"/>
          <p:nvPr/>
        </p:nvSpPr>
        <p:spPr>
          <a:xfrm>
            <a:off x="2763038" y="678250"/>
            <a:ext cx="6666000" cy="882600"/>
          </a:xfrm>
          <a:prstGeom prst="rect">
            <a:avLst/>
          </a:prstGeom>
          <a:noFill/>
          <a:ln>
            <a:noFill/>
          </a:ln>
        </p:spPr>
        <p:txBody>
          <a:bodyPr anchorCtr="0" anchor="t" bIns="45700" lIns="0"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000" u="none" cap="none" strike="noStrike">
                <a:solidFill>
                  <a:schemeClr val="dk1"/>
                </a:solidFill>
                <a:latin typeface="Montserrat"/>
                <a:ea typeface="Montserrat"/>
                <a:cs typeface="Montserrat"/>
                <a:sym typeface="Montserrat"/>
              </a:rPr>
              <a:t>Type 2 diabetes, cardiovascular and renal disease are closely interconnected</a:t>
            </a:r>
            <a:endParaRPr b="0" i="0" sz="2000" u="none" cap="none" strike="noStrike">
              <a:solidFill>
                <a:schemeClr val="dk1"/>
              </a:solidFill>
              <a:latin typeface="Montserrat"/>
              <a:ea typeface="Montserrat"/>
              <a:cs typeface="Montserrat"/>
              <a:sym typeface="Montserrat"/>
            </a:endParaRPr>
          </a:p>
        </p:txBody>
      </p:sp>
      <p:sp>
        <p:nvSpPr>
          <p:cNvPr id="176" name="Google Shape;176;p6"/>
          <p:cNvSpPr/>
          <p:nvPr/>
        </p:nvSpPr>
        <p:spPr>
          <a:xfrm>
            <a:off x="9313863" y="558800"/>
            <a:ext cx="2470150" cy="566738"/>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7" name="Google Shape;177;p6"/>
          <p:cNvSpPr txBox="1"/>
          <p:nvPr>
            <p:ph idx="12" type="sldNum"/>
          </p:nvPr>
        </p:nvSpPr>
        <p:spPr>
          <a:xfrm>
            <a:off x="8759900" y="6366300"/>
            <a:ext cx="2743200" cy="365100"/>
          </a:xfrm>
          <a:prstGeom prst="rect">
            <a:avLst/>
          </a:prstGeom>
          <a:noFill/>
          <a:ln>
            <a:noFill/>
          </a:ln>
        </p:spPr>
        <p:txBody>
          <a:bodyPr anchorCtr="0" anchor="ctr" bIns="121900" lIns="121900" spcFirstLastPara="1" rIns="121900" wrap="square" tIns="121900">
            <a:normAutofit fontScale="70000" lnSpcReduction="20000"/>
          </a:bodyPr>
          <a:lstStyle/>
          <a:p>
            <a:pPr indent="0" lvl="0" marL="0" rtl="0" algn="r">
              <a:lnSpc>
                <a:spcPct val="100000"/>
              </a:lnSpc>
              <a:spcBef>
                <a:spcPts val="0"/>
              </a:spcBef>
              <a:spcAft>
                <a:spcPts val="0"/>
              </a:spcAft>
              <a:buSzPct val="100000"/>
              <a:buNone/>
            </a:pPr>
            <a:fld id="{00000000-1234-1234-1234-123412341234}" type="slidenum">
              <a:rPr lang="en-US" sz="1300">
                <a:solidFill>
                  <a:schemeClr val="dk2"/>
                </a:solidFill>
                <a:latin typeface="Arial"/>
                <a:ea typeface="Arial"/>
                <a:cs typeface="Arial"/>
                <a:sym typeface="Arial"/>
              </a:rPr>
              <a:t>‹#›</a:t>
            </a:fld>
            <a:endParaRPr sz="1300">
              <a:solidFill>
                <a:schemeClr val="dk2"/>
              </a:solidFill>
              <a:latin typeface="Arial"/>
              <a:ea typeface="Arial"/>
              <a:cs typeface="Arial"/>
              <a:sym typeface="Arial"/>
            </a:endParaRPr>
          </a:p>
        </p:txBody>
      </p:sp>
      <p:grpSp>
        <p:nvGrpSpPr>
          <p:cNvPr id="178" name="Google Shape;178;p6"/>
          <p:cNvGrpSpPr/>
          <p:nvPr/>
        </p:nvGrpSpPr>
        <p:grpSpPr>
          <a:xfrm>
            <a:off x="0" y="0"/>
            <a:ext cx="12192003" cy="441148"/>
            <a:chOff x="0" y="0"/>
            <a:chExt cx="12192003" cy="441148"/>
          </a:xfrm>
        </p:grpSpPr>
        <p:sp>
          <p:nvSpPr>
            <p:cNvPr id="179" name="Google Shape;179;p6"/>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0" name="Google Shape;180;p6"/>
            <p:cNvPicPr preferRelativeResize="0"/>
            <p:nvPr/>
          </p:nvPicPr>
          <p:blipFill rotWithShape="1">
            <a:blip r:embed="rId6">
              <a:alphaModFix/>
            </a:blip>
            <a:srcRect b="19388" l="0" r="0" t="53498"/>
            <a:stretch/>
          </p:blipFill>
          <p:spPr>
            <a:xfrm>
              <a:off x="10087575" y="0"/>
              <a:ext cx="2104428" cy="441148"/>
            </a:xfrm>
            <a:prstGeom prst="rect">
              <a:avLst/>
            </a:prstGeom>
            <a:noFill/>
            <a:ln>
              <a:noFill/>
            </a:ln>
          </p:spPr>
        </p:pic>
        <p:pic>
          <p:nvPicPr>
            <p:cNvPr id="181" name="Google Shape;181;p6"/>
            <p:cNvPicPr preferRelativeResize="0"/>
            <p:nvPr/>
          </p:nvPicPr>
          <p:blipFill rotWithShape="1">
            <a:blip r:embed="rId7">
              <a:alphaModFix/>
            </a:blip>
            <a:srcRect b="0" l="0" r="0" t="0"/>
            <a:stretch/>
          </p:blipFill>
          <p:spPr>
            <a:xfrm>
              <a:off x="139500" y="65363"/>
              <a:ext cx="771726" cy="310425"/>
            </a:xfrm>
            <a:prstGeom prst="rect">
              <a:avLst/>
            </a:prstGeom>
            <a:noFill/>
            <a:ln>
              <a:noFill/>
            </a:ln>
          </p:spPr>
        </p:pic>
      </p:gr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cxnSp>
        <p:nvCxnSpPr>
          <p:cNvPr id="186" name="Google Shape;186;p7"/>
          <p:cNvCxnSpPr/>
          <p:nvPr/>
        </p:nvCxnSpPr>
        <p:spPr>
          <a:xfrm flipH="1" rot="10800000">
            <a:off x="2855896" y="3286035"/>
            <a:ext cx="6480000" cy="38100"/>
          </a:xfrm>
          <a:prstGeom prst="straightConnector1">
            <a:avLst/>
          </a:prstGeom>
          <a:noFill/>
          <a:ln cap="flat" cmpd="sng" w="76200">
            <a:solidFill>
              <a:schemeClr val="dk1"/>
            </a:solidFill>
            <a:prstDash val="dot"/>
            <a:round/>
            <a:headEnd len="med" w="med" type="triangle"/>
            <a:tailEnd len="med" w="med" type="triangle"/>
          </a:ln>
        </p:spPr>
      </p:cxnSp>
      <p:sp>
        <p:nvSpPr>
          <p:cNvPr id="187" name="Google Shape;187;p7"/>
          <p:cNvSpPr txBox="1"/>
          <p:nvPr/>
        </p:nvSpPr>
        <p:spPr>
          <a:xfrm>
            <a:off x="4789801" y="98420"/>
            <a:ext cx="2612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E7D26"/>
              </a:buClr>
              <a:buSzPts val="4400"/>
              <a:buFont typeface="Arial"/>
              <a:buNone/>
            </a:pPr>
            <a:r>
              <a:rPr b="1" i="0" lang="en-US" sz="4400" u="none" cap="none" strike="noStrike">
                <a:solidFill>
                  <a:srgbClr val="BE7D26"/>
                </a:solidFill>
                <a:latin typeface="Arial Rounded"/>
                <a:ea typeface="Arial Rounded"/>
                <a:cs typeface="Arial Rounded"/>
                <a:sym typeface="Arial Rounded"/>
              </a:rPr>
              <a:t>Diabetes</a:t>
            </a:r>
            <a:endParaRPr b="0" i="0" sz="1400" u="none" cap="none" strike="noStrike">
              <a:solidFill>
                <a:srgbClr val="000000"/>
              </a:solidFill>
              <a:latin typeface="Arial"/>
              <a:ea typeface="Arial"/>
              <a:cs typeface="Arial"/>
              <a:sym typeface="Arial"/>
            </a:endParaRPr>
          </a:p>
        </p:txBody>
      </p:sp>
      <p:sp>
        <p:nvSpPr>
          <p:cNvPr id="188" name="Google Shape;188;p7"/>
          <p:cNvSpPr txBox="1"/>
          <p:nvPr/>
        </p:nvSpPr>
        <p:spPr>
          <a:xfrm>
            <a:off x="4570190" y="5780410"/>
            <a:ext cx="305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15EA2"/>
              </a:buClr>
              <a:buSzPts val="2800"/>
              <a:buFont typeface="Arial"/>
              <a:buNone/>
            </a:pPr>
            <a:r>
              <a:rPr b="1" i="0" lang="en-US" sz="2800" u="none" cap="none" strike="noStrike">
                <a:solidFill>
                  <a:srgbClr val="415EA2"/>
                </a:solidFill>
                <a:latin typeface="Arial"/>
                <a:ea typeface="Arial"/>
                <a:cs typeface="Arial"/>
                <a:sym typeface="Arial"/>
              </a:rPr>
              <a:t>SGLT2 Inhibitors</a:t>
            </a:r>
            <a:endParaRPr b="0" i="0" sz="1400" u="none" cap="none" strike="noStrike">
              <a:solidFill>
                <a:srgbClr val="000000"/>
              </a:solidFill>
              <a:latin typeface="Arial"/>
              <a:ea typeface="Arial"/>
              <a:cs typeface="Arial"/>
              <a:sym typeface="Arial"/>
            </a:endParaRPr>
          </a:p>
        </p:txBody>
      </p:sp>
      <p:grpSp>
        <p:nvGrpSpPr>
          <p:cNvPr id="189" name="Google Shape;189;p7"/>
          <p:cNvGrpSpPr/>
          <p:nvPr/>
        </p:nvGrpSpPr>
        <p:grpSpPr>
          <a:xfrm>
            <a:off x="5549796" y="903513"/>
            <a:ext cx="1092200" cy="769441"/>
            <a:chOff x="1016000" y="1157909"/>
            <a:chExt cx="1092200" cy="769441"/>
          </a:xfrm>
        </p:grpSpPr>
        <p:sp>
          <p:nvSpPr>
            <p:cNvPr id="190" name="Google Shape;190;p7"/>
            <p:cNvSpPr/>
            <p:nvPr/>
          </p:nvSpPr>
          <p:spPr>
            <a:xfrm>
              <a:off x="1562100" y="1157909"/>
              <a:ext cx="546100" cy="769441"/>
            </a:xfrm>
            <a:prstGeom prst="downArrow">
              <a:avLst>
                <a:gd fmla="val 45349" name="adj1"/>
                <a:gd fmla="val 50000" name="adj2"/>
              </a:avLst>
            </a:prstGeom>
            <a:gradFill>
              <a:gsLst>
                <a:gs pos="0">
                  <a:srgbClr val="F5F7FC"/>
                </a:gs>
                <a:gs pos="16000">
                  <a:srgbClr val="BE7D26">
                    <a:alpha val="40000"/>
                  </a:srgbClr>
                </a:gs>
                <a:gs pos="38000">
                  <a:srgbClr val="BE7D26"/>
                </a:gs>
                <a:gs pos="100000">
                  <a:srgbClr val="BE7D26"/>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1" name="Google Shape;191;p7"/>
            <p:cNvSpPr/>
            <p:nvPr/>
          </p:nvSpPr>
          <p:spPr>
            <a:xfrm>
              <a:off x="1016000" y="1272629"/>
              <a:ext cx="504000" cy="540000"/>
            </a:xfrm>
            <a:prstGeom prst="ellipse">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E7D26"/>
                </a:buClr>
                <a:buSzPts val="6000"/>
                <a:buFont typeface="Arial"/>
                <a:buNone/>
              </a:pPr>
              <a:r>
                <a:t/>
              </a:r>
              <a:endParaRPr b="0" i="0" sz="1400" u="none" cap="none" strike="noStrike">
                <a:solidFill>
                  <a:srgbClr val="000000"/>
                </a:solidFill>
                <a:latin typeface="Arial"/>
                <a:ea typeface="Arial"/>
                <a:cs typeface="Arial"/>
                <a:sym typeface="Arial"/>
              </a:endParaRPr>
            </a:p>
          </p:txBody>
        </p:sp>
      </p:grpSp>
      <p:sp>
        <p:nvSpPr>
          <p:cNvPr id="192" name="Google Shape;192;p7"/>
          <p:cNvSpPr/>
          <p:nvPr/>
        </p:nvSpPr>
        <p:spPr>
          <a:xfrm rot="10800000">
            <a:off x="5549797" y="4975317"/>
            <a:ext cx="546100" cy="769441"/>
          </a:xfrm>
          <a:prstGeom prst="downArrow">
            <a:avLst>
              <a:gd fmla="val 45349" name="adj1"/>
              <a:gd fmla="val 50000" name="adj2"/>
            </a:avLst>
          </a:prstGeom>
          <a:gradFill>
            <a:gsLst>
              <a:gs pos="0">
                <a:srgbClr val="F5F7FC"/>
              </a:gs>
              <a:gs pos="16000">
                <a:srgbClr val="415EA2"/>
              </a:gs>
              <a:gs pos="38000">
                <a:srgbClr val="415EA2"/>
              </a:gs>
              <a:gs pos="100000">
                <a:srgbClr val="415EA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3" name="Google Shape;193;p7"/>
          <p:cNvSpPr/>
          <p:nvPr/>
        </p:nvSpPr>
        <p:spPr>
          <a:xfrm rot="10800000">
            <a:off x="6137997" y="5090038"/>
            <a:ext cx="504000" cy="540000"/>
          </a:xfrm>
          <a:prstGeom prst="ellipse">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15EA2"/>
              </a:buClr>
              <a:buSzPts val="2800"/>
              <a:buFont typeface="Arial"/>
              <a:buNone/>
            </a:pPr>
            <a:r>
              <a:rPr b="1" i="0" lang="en-US" sz="2800" u="none" cap="none" strike="noStrike">
                <a:solidFill>
                  <a:srgbClr val="415EA2"/>
                </a:solidFill>
                <a:latin typeface="Franklin Gothic"/>
                <a:ea typeface="Franklin Gothic"/>
                <a:cs typeface="Franklin Gothic"/>
                <a:sym typeface="Franklin Gothic"/>
              </a:rPr>
              <a:t>▬</a:t>
            </a:r>
            <a:endParaRPr b="1" i="0" sz="2800" u="none" cap="none" strike="noStrike">
              <a:solidFill>
                <a:srgbClr val="415EA2"/>
              </a:solidFill>
              <a:latin typeface="Calibri"/>
              <a:ea typeface="Calibri"/>
              <a:cs typeface="Calibri"/>
              <a:sym typeface="Calibri"/>
            </a:endParaRPr>
          </a:p>
        </p:txBody>
      </p:sp>
      <p:pic>
        <p:nvPicPr>
          <p:cNvPr descr="A picture containing clothing&#10;&#10;Description automatically generated" id="194" name="Google Shape;194;p7"/>
          <p:cNvPicPr preferRelativeResize="0"/>
          <p:nvPr/>
        </p:nvPicPr>
        <p:blipFill rotWithShape="1">
          <a:blip r:embed="rId3">
            <a:alphaModFix/>
          </a:blip>
          <a:srcRect b="0" l="0" r="0" t="0"/>
          <a:stretch/>
        </p:blipFill>
        <p:spPr>
          <a:xfrm>
            <a:off x="1070407" y="1908740"/>
            <a:ext cx="1714500" cy="2752725"/>
          </a:xfrm>
          <a:prstGeom prst="rect">
            <a:avLst/>
          </a:prstGeom>
          <a:noFill/>
          <a:ln>
            <a:noFill/>
          </a:ln>
        </p:spPr>
      </p:pic>
      <p:pic>
        <p:nvPicPr>
          <p:cNvPr descr="A picture containing chair&#10;&#10;Description automatically generated" id="195" name="Google Shape;195;p7"/>
          <p:cNvPicPr preferRelativeResize="0"/>
          <p:nvPr/>
        </p:nvPicPr>
        <p:blipFill rotWithShape="1">
          <a:blip r:embed="rId4">
            <a:alphaModFix/>
          </a:blip>
          <a:srcRect b="0" l="0" r="0" t="0"/>
          <a:stretch/>
        </p:blipFill>
        <p:spPr>
          <a:xfrm>
            <a:off x="9422531" y="2051615"/>
            <a:ext cx="1743075" cy="2466975"/>
          </a:xfrm>
          <a:prstGeom prst="rect">
            <a:avLst/>
          </a:prstGeom>
          <a:noFill/>
          <a:ln>
            <a:noFill/>
          </a:ln>
        </p:spPr>
      </p:pic>
      <p:pic>
        <p:nvPicPr>
          <p:cNvPr descr="Shape, arrow&#10;&#10;Description automatically generated" id="196" name="Google Shape;196;p7"/>
          <p:cNvPicPr preferRelativeResize="0"/>
          <p:nvPr/>
        </p:nvPicPr>
        <p:blipFill rotWithShape="1">
          <a:blip r:embed="rId5">
            <a:alphaModFix/>
          </a:blip>
          <a:srcRect b="0" l="0" r="0" t="0"/>
          <a:stretch/>
        </p:blipFill>
        <p:spPr>
          <a:xfrm>
            <a:off x="7663702" y="4349633"/>
            <a:ext cx="2364740" cy="1778000"/>
          </a:xfrm>
          <a:prstGeom prst="rect">
            <a:avLst/>
          </a:prstGeom>
          <a:noFill/>
          <a:ln>
            <a:noFill/>
          </a:ln>
        </p:spPr>
      </p:pic>
      <p:pic>
        <p:nvPicPr>
          <p:cNvPr descr="Shape, arrow&#10;&#10;Description automatically generated" id="197" name="Google Shape;197;p7"/>
          <p:cNvPicPr preferRelativeResize="0"/>
          <p:nvPr/>
        </p:nvPicPr>
        <p:blipFill rotWithShape="1">
          <a:blip r:embed="rId6">
            <a:alphaModFix/>
          </a:blip>
          <a:srcRect b="0" l="0" r="0" t="0"/>
          <a:stretch/>
        </p:blipFill>
        <p:spPr>
          <a:xfrm>
            <a:off x="2431456" y="4269623"/>
            <a:ext cx="2151380" cy="1858010"/>
          </a:xfrm>
          <a:prstGeom prst="rect">
            <a:avLst/>
          </a:prstGeom>
          <a:noFill/>
          <a:ln>
            <a:noFill/>
          </a:ln>
        </p:spPr>
      </p:pic>
      <p:pic>
        <p:nvPicPr>
          <p:cNvPr descr="Shape, arrow&#10;&#10;Description automatically generated" id="198" name="Google Shape;198;p7"/>
          <p:cNvPicPr preferRelativeResize="0"/>
          <p:nvPr/>
        </p:nvPicPr>
        <p:blipFill rotWithShape="1">
          <a:blip r:embed="rId7">
            <a:alphaModFix/>
          </a:blip>
          <a:srcRect b="0" l="0" r="0" t="0"/>
          <a:stretch/>
        </p:blipFill>
        <p:spPr>
          <a:xfrm>
            <a:off x="2240321" y="261748"/>
            <a:ext cx="2342515" cy="1727200"/>
          </a:xfrm>
          <a:prstGeom prst="rect">
            <a:avLst/>
          </a:prstGeom>
          <a:noFill/>
          <a:ln>
            <a:noFill/>
          </a:ln>
        </p:spPr>
      </p:pic>
      <p:pic>
        <p:nvPicPr>
          <p:cNvPr descr="Shape, arrow&#10;&#10;Description automatically generated" id="199" name="Google Shape;199;p7"/>
          <p:cNvPicPr preferRelativeResize="0"/>
          <p:nvPr/>
        </p:nvPicPr>
        <p:blipFill rotWithShape="1">
          <a:blip r:embed="rId8">
            <a:alphaModFix/>
          </a:blip>
          <a:srcRect b="0" l="0" r="0" t="0"/>
          <a:stretch/>
        </p:blipFill>
        <p:spPr>
          <a:xfrm>
            <a:off x="7663702" y="261748"/>
            <a:ext cx="2504440" cy="1791970"/>
          </a:xfrm>
          <a:prstGeom prst="rect">
            <a:avLst/>
          </a:prstGeom>
          <a:noFill/>
          <a:ln>
            <a:noFill/>
          </a:ln>
        </p:spPr>
      </p:pic>
      <p:sp>
        <p:nvSpPr>
          <p:cNvPr id="200" name="Google Shape;200;p7"/>
          <p:cNvSpPr/>
          <p:nvPr/>
        </p:nvSpPr>
        <p:spPr>
          <a:xfrm>
            <a:off x="0" y="6583680"/>
            <a:ext cx="968563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Connelly KA, Bhatt DL, Verma S. </a:t>
            </a:r>
            <a:r>
              <a:rPr b="1" i="1" lang="en-US" sz="1400" u="none" cap="none" strike="noStrike">
                <a:solidFill>
                  <a:srgbClr val="000000"/>
                </a:solidFill>
                <a:latin typeface="Arial"/>
                <a:ea typeface="Arial"/>
                <a:cs typeface="Arial"/>
                <a:sym typeface="Arial"/>
              </a:rPr>
              <a:t>Cell Metabolism</a:t>
            </a:r>
            <a:r>
              <a:rPr b="1" i="0" lang="en-US" sz="1400" u="none" cap="none" strike="noStrike">
                <a:solidFill>
                  <a:srgbClr val="000000"/>
                </a:solidFill>
                <a:latin typeface="Arial"/>
                <a:ea typeface="Arial"/>
                <a:cs typeface="Arial"/>
                <a:sym typeface="Arial"/>
              </a:rPr>
              <a:t>. 2018;28:813-815.</a:t>
            </a:r>
            <a:endParaRPr b="0" i="0" sz="1400" u="none" cap="none" strike="noStrike">
              <a:solidFill>
                <a:srgbClr val="000000"/>
              </a:solidFill>
              <a:latin typeface="Arial"/>
              <a:ea typeface="Arial"/>
              <a:cs typeface="Arial"/>
              <a:sym typeface="Arial"/>
            </a:endParaRPr>
          </a:p>
        </p:txBody>
      </p:sp>
      <p:sp>
        <p:nvSpPr>
          <p:cNvPr id="201" name="Google Shape;201;p7"/>
          <p:cNvSpPr/>
          <p:nvPr/>
        </p:nvSpPr>
        <p:spPr>
          <a:xfrm>
            <a:off x="3962296" y="1708606"/>
            <a:ext cx="4267200" cy="3231000"/>
          </a:xfrm>
          <a:prstGeom prst="roundRect">
            <a:avLst>
              <a:gd fmla="val 16667" name="adj"/>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0" i="0" lang="en-US" sz="2400" u="none" cap="none" strike="noStrike">
                <a:solidFill>
                  <a:schemeClr val="dk1"/>
                </a:solidFill>
                <a:latin typeface="Arial"/>
                <a:ea typeface="Arial"/>
                <a:cs typeface="Arial"/>
                <a:sym typeface="Arial"/>
              </a:rPr>
              <a:t>Na</a:t>
            </a:r>
            <a:r>
              <a:rPr b="0" baseline="30000" i="0" lang="en-US" sz="2400" u="none" cap="none" strike="noStrike">
                <a:solidFill>
                  <a:schemeClr val="dk1"/>
                </a:solidFill>
                <a:latin typeface="Arial"/>
                <a:ea typeface="Arial"/>
                <a:cs typeface="Arial"/>
                <a:sym typeface="Arial"/>
              </a:rPr>
              <a:t>+</a:t>
            </a:r>
            <a:r>
              <a:rPr b="0" i="0" lang="en-US" sz="2400" u="none" cap="none" strike="noStrike">
                <a:solidFill>
                  <a:schemeClr val="dk1"/>
                </a:solidFill>
                <a:latin typeface="Arial"/>
                <a:ea typeface="Arial"/>
                <a:cs typeface="Arial"/>
                <a:sym typeface="Arial"/>
              </a:rPr>
              <a:t>-retention</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400"/>
              <a:buFont typeface="Arial"/>
              <a:buNone/>
            </a:pPr>
            <a:r>
              <a:rPr b="0" i="0" lang="en-US" sz="2400" u="none" cap="none" strike="noStrike">
                <a:solidFill>
                  <a:schemeClr val="dk1"/>
                </a:solidFill>
                <a:latin typeface="Arial"/>
                <a:ea typeface="Arial"/>
                <a:cs typeface="Arial"/>
                <a:sym typeface="Arial"/>
              </a:rPr>
              <a:t>Hypervolemia</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400"/>
              <a:buFont typeface="Arial"/>
              <a:buNone/>
            </a:pPr>
            <a:r>
              <a:rPr b="0" i="0" lang="en-US" sz="2400" u="none" cap="none" strike="noStrike">
                <a:solidFill>
                  <a:schemeClr val="dk1"/>
                </a:solidFill>
                <a:latin typeface="Arial"/>
                <a:ea typeface="Arial"/>
                <a:cs typeface="Arial"/>
                <a:sym typeface="Arial"/>
              </a:rPr>
              <a:t>RAAS Activation</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400"/>
              <a:buFont typeface="Arial"/>
              <a:buNone/>
            </a:pPr>
            <a:r>
              <a:rPr b="0" i="0" lang="en-US" sz="2400" u="none" cap="none" strike="noStrike">
                <a:solidFill>
                  <a:schemeClr val="dk1"/>
                </a:solidFill>
                <a:latin typeface="Arial"/>
                <a:ea typeface="Arial"/>
                <a:cs typeface="Arial"/>
                <a:sym typeface="Arial"/>
              </a:rPr>
              <a:t>Neurohumoral Activation</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400"/>
              <a:buFont typeface="Arial"/>
              <a:buNone/>
            </a:pPr>
            <a:r>
              <a:rPr b="0" i="0" lang="en-US" sz="2400" u="none" cap="none" strike="noStrike">
                <a:solidFill>
                  <a:schemeClr val="dk1"/>
                </a:solidFill>
                <a:latin typeface="Arial"/>
                <a:ea typeface="Arial"/>
                <a:cs typeface="Arial"/>
                <a:sym typeface="Arial"/>
              </a:rPr>
              <a:t>Inflammation</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400"/>
              <a:buFont typeface="Arial"/>
              <a:buNone/>
            </a:pPr>
            <a:r>
              <a:rPr b="0" i="0" lang="en-US" sz="2400" u="none" cap="none" strike="noStrike">
                <a:solidFill>
                  <a:schemeClr val="dk1"/>
                </a:solidFill>
                <a:latin typeface="Arial"/>
                <a:ea typeface="Arial"/>
                <a:cs typeface="Arial"/>
                <a:sym typeface="Arial"/>
              </a:rPr>
              <a:t>Ischemia</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400"/>
              <a:buFont typeface="Arial"/>
              <a:buNone/>
            </a:pPr>
            <a:r>
              <a:rPr b="0" i="0" lang="en-US" sz="2400" u="none" cap="none" strike="noStrike">
                <a:solidFill>
                  <a:schemeClr val="dk1"/>
                </a:solidFill>
                <a:latin typeface="Arial"/>
                <a:ea typeface="Arial"/>
                <a:cs typeface="Arial"/>
                <a:sym typeface="Arial"/>
              </a:rPr>
              <a:t>Altered Energetics</a:t>
            </a:r>
            <a:endParaRPr b="0" i="0" sz="1400" u="none" cap="none" strike="noStrike">
              <a:solidFill>
                <a:schemeClr val="dk1"/>
              </a:solidFill>
              <a:latin typeface="Arial"/>
              <a:ea typeface="Arial"/>
              <a:cs typeface="Arial"/>
              <a:sym typeface="Arial"/>
            </a:endParaRPr>
          </a:p>
        </p:txBody>
      </p:sp>
      <p:sp>
        <p:nvSpPr>
          <p:cNvPr id="202" name="Google Shape;202;p7"/>
          <p:cNvSpPr txBox="1"/>
          <p:nvPr/>
        </p:nvSpPr>
        <p:spPr>
          <a:xfrm>
            <a:off x="4318000" y="750325"/>
            <a:ext cx="3000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rgbClr val="BE7D26"/>
                </a:solidFill>
                <a:latin typeface="Calibri"/>
                <a:ea typeface="Calibri"/>
                <a:cs typeface="Calibri"/>
                <a:sym typeface="Calibri"/>
              </a:rPr>
              <a:t>+</a:t>
            </a:r>
            <a:endParaRPr sz="40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8"/>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sp>
        <p:nvSpPr>
          <p:cNvPr id="208" name="Google Shape;208;p8"/>
          <p:cNvSpPr/>
          <p:nvPr/>
        </p:nvSpPr>
        <p:spPr>
          <a:xfrm>
            <a:off x="1620775" y="2361375"/>
            <a:ext cx="1074600" cy="214800"/>
          </a:xfrm>
          <a:prstGeom prst="rect">
            <a:avLst/>
          </a:prstGeom>
          <a:noFill/>
          <a:ln cap="flat" cmpd="sng" w="19050">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8"/>
          <p:cNvSpPr/>
          <p:nvPr/>
        </p:nvSpPr>
        <p:spPr>
          <a:xfrm>
            <a:off x="1620775" y="3074525"/>
            <a:ext cx="2989500" cy="349800"/>
          </a:xfrm>
          <a:prstGeom prst="rect">
            <a:avLst/>
          </a:prstGeom>
          <a:noFill/>
          <a:ln cap="flat" cmpd="sng" w="19050">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8"/>
          <p:cNvSpPr/>
          <p:nvPr/>
        </p:nvSpPr>
        <p:spPr>
          <a:xfrm>
            <a:off x="1620775" y="3729075"/>
            <a:ext cx="1074600" cy="214800"/>
          </a:xfrm>
          <a:prstGeom prst="rect">
            <a:avLst/>
          </a:prstGeom>
          <a:noFill/>
          <a:ln cap="flat" cmpd="sng" w="19050">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8"/>
          <p:cNvSpPr/>
          <p:nvPr/>
        </p:nvSpPr>
        <p:spPr>
          <a:xfrm>
            <a:off x="1620775" y="5047900"/>
            <a:ext cx="2989500" cy="349800"/>
          </a:xfrm>
          <a:prstGeom prst="rect">
            <a:avLst/>
          </a:prstGeom>
          <a:noFill/>
          <a:ln cap="flat" cmpd="sng" w="19050">
            <a:solidFill>
              <a:srgbClr val="FF33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9"/>
          <p:cNvPicPr preferRelativeResize="0"/>
          <p:nvPr/>
        </p:nvPicPr>
        <p:blipFill rotWithShape="1">
          <a:blip r:embed="rId3">
            <a:alphaModFix/>
          </a:blip>
          <a:srcRect b="0" l="0" r="0" t="0"/>
          <a:stretch/>
        </p:blipFill>
        <p:spPr>
          <a:xfrm>
            <a:off x="22234" y="1549399"/>
            <a:ext cx="12147548" cy="4900613"/>
          </a:xfrm>
          <a:prstGeom prst="rect">
            <a:avLst/>
          </a:prstGeom>
          <a:noFill/>
          <a:ln>
            <a:noFill/>
          </a:ln>
        </p:spPr>
      </p:pic>
      <p:pic>
        <p:nvPicPr>
          <p:cNvPr id="217" name="Google Shape;217;p9"/>
          <p:cNvPicPr preferRelativeResize="0"/>
          <p:nvPr/>
        </p:nvPicPr>
        <p:blipFill rotWithShape="1">
          <a:blip r:embed="rId4">
            <a:alphaModFix/>
          </a:blip>
          <a:srcRect b="0" l="0" r="0" t="0"/>
          <a:stretch/>
        </p:blipFill>
        <p:spPr>
          <a:xfrm>
            <a:off x="130175" y="6073175"/>
            <a:ext cx="3298825" cy="622300"/>
          </a:xfrm>
          <a:prstGeom prst="rect">
            <a:avLst/>
          </a:prstGeom>
          <a:noFill/>
          <a:ln>
            <a:noFill/>
          </a:ln>
        </p:spPr>
      </p:pic>
      <p:sp>
        <p:nvSpPr>
          <p:cNvPr id="218" name="Google Shape;218;p9"/>
          <p:cNvSpPr/>
          <p:nvPr/>
        </p:nvSpPr>
        <p:spPr>
          <a:xfrm>
            <a:off x="6159500" y="6591300"/>
            <a:ext cx="6437313" cy="2778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Wiviott SD,  Raz I MD, et al. N Engl J Med. 2018 Nov 10. doi: 10.1056/NEJMoa1812389.</a:t>
            </a:r>
            <a:endParaRPr b="0" i="0" sz="1400" u="none" cap="none" strike="noStrike">
              <a:solidFill>
                <a:srgbClr val="000000"/>
              </a:solidFill>
              <a:latin typeface="Arial"/>
              <a:ea typeface="Arial"/>
              <a:cs typeface="Arial"/>
              <a:sym typeface="Arial"/>
            </a:endParaRPr>
          </a:p>
        </p:txBody>
      </p:sp>
      <p:sp>
        <p:nvSpPr>
          <p:cNvPr id="219" name="Google Shape;219;p9"/>
          <p:cNvSpPr/>
          <p:nvPr/>
        </p:nvSpPr>
        <p:spPr>
          <a:xfrm>
            <a:off x="989013" y="809625"/>
            <a:ext cx="4333875" cy="452438"/>
          </a:xfrm>
          <a:prstGeom prst="roundRect">
            <a:avLst>
              <a:gd fmla="val 16667" name="adj"/>
            </a:avLst>
          </a:prstGeom>
          <a:solidFill>
            <a:srgbClr val="DDEAF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0000"/>
              </a:buClr>
              <a:buSzPts val="2133"/>
              <a:buFont typeface="Arial"/>
              <a:buNone/>
            </a:pPr>
            <a:r>
              <a:rPr b="1" i="0" lang="en-US" sz="2133" u="none" cap="none" strike="noStrike">
                <a:solidFill>
                  <a:srgbClr val="FF0000"/>
                </a:solidFill>
                <a:latin typeface="Arial"/>
                <a:ea typeface="Arial"/>
                <a:cs typeface="Arial"/>
                <a:sym typeface="Arial"/>
              </a:rPr>
              <a:t>~60% without established CVD</a:t>
            </a:r>
            <a:endParaRPr b="1" i="0" sz="2133" u="none" cap="none" strike="noStrike">
              <a:solidFill>
                <a:srgbClr val="FF0000"/>
              </a:solidFill>
              <a:latin typeface="Arial"/>
              <a:ea typeface="Arial"/>
              <a:cs typeface="Arial"/>
              <a:sym typeface="Arial"/>
            </a:endParaRPr>
          </a:p>
        </p:txBody>
      </p:sp>
      <p:sp>
        <p:nvSpPr>
          <p:cNvPr id="220" name="Google Shape;220;p9"/>
          <p:cNvSpPr txBox="1"/>
          <p:nvPr/>
        </p:nvSpPr>
        <p:spPr>
          <a:xfrm>
            <a:off x="315913" y="192088"/>
            <a:ext cx="11687175" cy="6715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830051"/>
              </a:buClr>
              <a:buSzPts val="2800"/>
              <a:buFont typeface="Arial"/>
              <a:buNone/>
            </a:pPr>
            <a:r>
              <a:rPr b="0" i="0" lang="en-US" sz="2800" u="none" cap="none" strike="noStrike">
                <a:solidFill>
                  <a:schemeClr val="dk1"/>
                </a:solidFill>
                <a:latin typeface="Montserrat Medium"/>
                <a:ea typeface="Montserrat Medium"/>
                <a:cs typeface="Montserrat Medium"/>
                <a:sym typeface="Montserrat Medium"/>
              </a:rPr>
              <a:t>Subgroup Analysis of Renal Composite Outcome in DECLARE</a:t>
            </a:r>
            <a:endParaRPr b="0" i="0" sz="2800" u="none" cap="none" strike="noStrike">
              <a:solidFill>
                <a:schemeClr val="dk1"/>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US" sz="3600">
                <a:latin typeface="Montserrat Medium"/>
                <a:ea typeface="Montserrat Medium"/>
                <a:cs typeface="Montserrat Medium"/>
                <a:sym typeface="Montserrat Medium"/>
              </a:rPr>
              <a:t>Summary</a:t>
            </a:r>
            <a:endParaRPr sz="3600">
              <a:latin typeface="Montserrat Medium"/>
              <a:ea typeface="Montserrat Medium"/>
              <a:cs typeface="Montserrat Medium"/>
              <a:sym typeface="Montserrat Medium"/>
            </a:endParaRPr>
          </a:p>
        </p:txBody>
      </p:sp>
      <p:sp>
        <p:nvSpPr>
          <p:cNvPr id="227" name="Google Shape;227;p10"/>
          <p:cNvSpPr txBox="1"/>
          <p:nvPr>
            <p:ph idx="2" type="body"/>
          </p:nvPr>
        </p:nvSpPr>
        <p:spPr>
          <a:xfrm>
            <a:off x="457200" y="1284290"/>
            <a:ext cx="11460300" cy="929700"/>
          </a:xfrm>
          <a:prstGeom prst="rect">
            <a:avLst/>
          </a:prstGeom>
          <a:noFill/>
          <a:ln>
            <a:noFill/>
          </a:ln>
        </p:spPr>
        <p:txBody>
          <a:bodyPr anchorCtr="0" anchor="t" bIns="45700" lIns="91425" spcFirstLastPara="1" rIns="91425" wrap="square" tIns="45700">
            <a:noAutofit/>
          </a:bodyPr>
          <a:lstStyle/>
          <a:p>
            <a:pPr indent="-344487" lvl="0" marL="457200" rtl="0" algn="l">
              <a:lnSpc>
                <a:spcPct val="115000"/>
              </a:lnSpc>
              <a:spcBef>
                <a:spcPts val="1000"/>
              </a:spcBef>
              <a:spcAft>
                <a:spcPts val="0"/>
              </a:spcAft>
              <a:buClr>
                <a:schemeClr val="dk1"/>
              </a:buClr>
              <a:buSzPts val="1825"/>
              <a:buChar char="●"/>
            </a:pPr>
            <a:r>
              <a:rPr lang="en-US" sz="1825">
                <a:solidFill>
                  <a:schemeClr val="accent1"/>
                </a:solidFill>
                <a:latin typeface="Montserrat"/>
                <a:ea typeface="Montserrat"/>
                <a:cs typeface="Montserrat"/>
                <a:sym typeface="Montserrat"/>
              </a:rPr>
              <a:t>DAPA-CKD</a:t>
            </a:r>
            <a:r>
              <a:rPr baseline="30000" lang="en-US" sz="1825">
                <a:solidFill>
                  <a:schemeClr val="accent1"/>
                </a:solidFill>
                <a:latin typeface="Montserrat"/>
                <a:ea typeface="Montserrat"/>
                <a:cs typeface="Montserrat"/>
                <a:sym typeface="Montserrat"/>
              </a:rPr>
              <a:t>1</a:t>
            </a:r>
            <a:r>
              <a:rPr lang="en-US" sz="1825">
                <a:solidFill>
                  <a:schemeClr val="dk1"/>
                </a:solidFill>
                <a:latin typeface="Montserrat"/>
                <a:ea typeface="Montserrat"/>
                <a:cs typeface="Montserrat"/>
                <a:sym typeface="Montserrat"/>
              </a:rPr>
              <a:t>,</a:t>
            </a:r>
            <a:r>
              <a:rPr baseline="30000" lang="en-US" sz="1825">
                <a:solidFill>
                  <a:schemeClr val="dk1"/>
                </a:solidFill>
                <a:latin typeface="Montserrat"/>
                <a:ea typeface="Montserrat"/>
                <a:cs typeface="Montserrat"/>
                <a:sym typeface="Montserrat"/>
              </a:rPr>
              <a:t> </a:t>
            </a:r>
            <a:r>
              <a:rPr lang="en-US" sz="1825">
                <a:solidFill>
                  <a:schemeClr val="dk1"/>
                </a:solidFill>
                <a:latin typeface="Montserrat"/>
                <a:ea typeface="Montserrat"/>
                <a:cs typeface="Montserrat"/>
                <a:sym typeface="Montserrat"/>
              </a:rPr>
              <a:t>the first dedicated renal outcomes trial to assess the efficacy and safety of an SGLT-2 inhibitor in patients with CKD with and without T2D, demonstrated:</a:t>
            </a:r>
            <a:endParaRPr sz="1825">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SzPts val="688"/>
              <a:buNone/>
            </a:pPr>
            <a:r>
              <a:t/>
            </a:r>
            <a:endParaRPr baseline="30000" sz="1825">
              <a:solidFill>
                <a:schemeClr val="accent1"/>
              </a:solidFill>
              <a:latin typeface="Montserrat"/>
              <a:ea typeface="Montserrat"/>
              <a:cs typeface="Montserrat"/>
              <a:sym typeface="Montserrat"/>
            </a:endParaRPr>
          </a:p>
          <a:p>
            <a:pPr indent="-228600" lvl="0" marL="457200" rtl="0" algn="l">
              <a:lnSpc>
                <a:spcPct val="115000"/>
              </a:lnSpc>
              <a:spcBef>
                <a:spcPts val="1000"/>
              </a:spcBef>
              <a:spcAft>
                <a:spcPts val="0"/>
              </a:spcAft>
              <a:buSzPts val="1596"/>
              <a:buNone/>
            </a:pPr>
            <a:r>
              <a:t/>
            </a:r>
            <a:endParaRPr sz="1825">
              <a:latin typeface="Montserrat"/>
              <a:ea typeface="Montserrat"/>
              <a:cs typeface="Montserrat"/>
              <a:sym typeface="Montserrat"/>
            </a:endParaRPr>
          </a:p>
          <a:p>
            <a:pPr indent="-228600" lvl="0" marL="457200" rtl="0" algn="l">
              <a:lnSpc>
                <a:spcPct val="115000"/>
              </a:lnSpc>
              <a:spcBef>
                <a:spcPts val="1000"/>
              </a:spcBef>
              <a:spcAft>
                <a:spcPts val="0"/>
              </a:spcAft>
              <a:buSzPts val="1596"/>
              <a:buNone/>
            </a:pPr>
            <a:r>
              <a:t/>
            </a:r>
            <a:endParaRPr sz="1825">
              <a:latin typeface="Montserrat"/>
              <a:ea typeface="Montserrat"/>
              <a:cs typeface="Montserrat"/>
              <a:sym typeface="Montserrat"/>
            </a:endParaRPr>
          </a:p>
        </p:txBody>
      </p:sp>
      <p:sp>
        <p:nvSpPr>
          <p:cNvPr id="228" name="Google Shape;228;p10"/>
          <p:cNvSpPr txBox="1"/>
          <p:nvPr>
            <p:ph idx="1" type="body"/>
          </p:nvPr>
        </p:nvSpPr>
        <p:spPr>
          <a:xfrm>
            <a:off x="457200" y="5851525"/>
            <a:ext cx="11064900" cy="1006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225"/>
              </a:spcBef>
              <a:spcAft>
                <a:spcPts val="0"/>
              </a:spcAft>
              <a:buSzPts val="2800"/>
              <a:buNone/>
            </a:pPr>
            <a:r>
              <a:rPr lang="en-US">
                <a:solidFill>
                  <a:srgbClr val="000000"/>
                </a:solidFill>
              </a:rPr>
              <a:t>CKD = chronic kidney disease; CV = cardiovascular; eGFR = estimated glomerular filtration rate; ESKD = end-stage kidney disease; HF = heart failure; hHF = hospitalization for heart failure; RRR = relative risk reduction; </a:t>
            </a:r>
            <a:r>
              <a:rPr lang="en-US"/>
              <a:t>SGLT-2 = sodium glucose co-transporter 2; T</a:t>
            </a:r>
            <a:r>
              <a:rPr lang="en-US">
                <a:solidFill>
                  <a:srgbClr val="000000"/>
                </a:solidFill>
              </a:rPr>
              <a:t>2D = type 2 diabetes; UACR = urinary albumin-to-creatinine ratio.</a:t>
            </a:r>
            <a:endParaRPr/>
          </a:p>
          <a:p>
            <a:pPr indent="0" lvl="0" marL="0" rtl="0" algn="l">
              <a:lnSpc>
                <a:spcPct val="90000"/>
              </a:lnSpc>
              <a:spcBef>
                <a:spcPts val="225"/>
              </a:spcBef>
              <a:spcAft>
                <a:spcPts val="0"/>
              </a:spcAft>
              <a:buSzPts val="2800"/>
              <a:buNone/>
            </a:pPr>
            <a:r>
              <a:rPr lang="en-US"/>
              <a:t>1. Heerspink HJL. Presented at: ESC Congress – The Digital Experience; August 29 - September 1, 2020. 2. Wiviott SD. et al. </a:t>
            </a:r>
            <a:r>
              <a:rPr i="1" lang="en-US"/>
              <a:t>N Engl J Med.</a:t>
            </a:r>
            <a:r>
              <a:rPr lang="en-US"/>
              <a:t> 2019;380:347-357. 3. McMurray JJV et al. </a:t>
            </a:r>
            <a:r>
              <a:rPr i="1" lang="en-US"/>
              <a:t>N Engl J Med.</a:t>
            </a:r>
            <a:r>
              <a:rPr lang="en-US"/>
              <a:t> 2019;381:1995-2008. </a:t>
            </a:r>
            <a:endParaRPr/>
          </a:p>
        </p:txBody>
      </p:sp>
      <p:sp>
        <p:nvSpPr>
          <p:cNvPr id="229" name="Google Shape;229;p10"/>
          <p:cNvSpPr/>
          <p:nvPr/>
        </p:nvSpPr>
        <p:spPr>
          <a:xfrm>
            <a:off x="457200" y="2678138"/>
            <a:ext cx="11277600" cy="18210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0" name="Google Shape;230;p10"/>
          <p:cNvSpPr/>
          <p:nvPr/>
        </p:nvSpPr>
        <p:spPr>
          <a:xfrm>
            <a:off x="5934075" y="3222625"/>
            <a:ext cx="261938" cy="4619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 </a:t>
            </a:r>
            <a:endParaRPr b="0" i="0" sz="2400" u="none" cap="none" strike="noStrike">
              <a:solidFill>
                <a:srgbClr val="000000"/>
              </a:solidFill>
              <a:latin typeface="Arial"/>
              <a:ea typeface="Arial"/>
              <a:cs typeface="Arial"/>
              <a:sym typeface="Arial"/>
            </a:endParaRPr>
          </a:p>
        </p:txBody>
      </p:sp>
      <p:sp>
        <p:nvSpPr>
          <p:cNvPr id="231" name="Google Shape;231;p10"/>
          <p:cNvSpPr/>
          <p:nvPr/>
        </p:nvSpPr>
        <p:spPr>
          <a:xfrm>
            <a:off x="5934075" y="3222625"/>
            <a:ext cx="261938" cy="4619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 </a:t>
            </a:r>
            <a:endParaRPr b="0" i="0" sz="2400" u="none" cap="none" strike="noStrike">
              <a:solidFill>
                <a:srgbClr val="000000"/>
              </a:solidFill>
              <a:latin typeface="Arial"/>
              <a:ea typeface="Arial"/>
              <a:cs typeface="Arial"/>
              <a:sym typeface="Arial"/>
            </a:endParaRPr>
          </a:p>
        </p:txBody>
      </p:sp>
      <p:sp>
        <p:nvSpPr>
          <p:cNvPr id="232" name="Google Shape;232;p10"/>
          <p:cNvSpPr/>
          <p:nvPr/>
        </p:nvSpPr>
        <p:spPr>
          <a:xfrm>
            <a:off x="5934075" y="3222625"/>
            <a:ext cx="261938" cy="4619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 </a:t>
            </a:r>
            <a:endParaRPr b="0" i="0" sz="2400" u="none" cap="none" strike="noStrike">
              <a:solidFill>
                <a:srgbClr val="000000"/>
              </a:solidFill>
              <a:latin typeface="Arial"/>
              <a:ea typeface="Arial"/>
              <a:cs typeface="Arial"/>
              <a:sym typeface="Arial"/>
            </a:endParaRPr>
          </a:p>
        </p:txBody>
      </p:sp>
      <p:sp>
        <p:nvSpPr>
          <p:cNvPr id="233" name="Google Shape;233;p10"/>
          <p:cNvSpPr txBox="1"/>
          <p:nvPr/>
        </p:nvSpPr>
        <p:spPr>
          <a:xfrm>
            <a:off x="522300" y="2746400"/>
            <a:ext cx="3008400" cy="1693200"/>
          </a:xfrm>
          <a:prstGeom prst="rect">
            <a:avLst/>
          </a:prstGeom>
          <a:solidFill>
            <a:srgbClr val="EFEFEF"/>
          </a:solidFill>
          <a:ln>
            <a:noFill/>
          </a:ln>
        </p:spPr>
        <p:txBody>
          <a:bodyPr anchorCtr="0" anchor="t" bIns="45700" lIns="91425" spcFirstLastPara="1" rIns="91425" wrap="square" tIns="45700">
            <a:spAutoFit/>
          </a:bodyPr>
          <a:lstStyle/>
          <a:p>
            <a:pPr indent="0" lvl="0" marL="225425" marR="0" rtl="0" algn="l">
              <a:lnSpc>
                <a:spcPct val="100000"/>
              </a:lnSpc>
              <a:spcBef>
                <a:spcPts val="0"/>
              </a:spcBef>
              <a:spcAft>
                <a:spcPts val="0"/>
              </a:spcAft>
              <a:buClr>
                <a:srgbClr val="0D3759"/>
              </a:buClr>
              <a:buSzPts val="3600"/>
              <a:buFont typeface="Arial"/>
              <a:buNone/>
            </a:pPr>
            <a:r>
              <a:rPr b="1" i="0" lang="en-US" sz="3600" u="none" cap="none" strike="noStrike">
                <a:solidFill>
                  <a:srgbClr val="008F00"/>
                </a:solidFill>
                <a:latin typeface="Arial"/>
                <a:ea typeface="Arial"/>
                <a:cs typeface="Arial"/>
                <a:sym typeface="Arial"/>
              </a:rPr>
              <a:t>39%</a:t>
            </a:r>
            <a:r>
              <a:rPr b="1" i="0" lang="en-US" sz="3600" u="none" cap="none" strike="noStrike">
                <a:solidFill>
                  <a:srgbClr val="0D3759"/>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RRR </a:t>
            </a:r>
            <a:endParaRPr b="0" i="0" sz="1400" u="none" cap="none" strike="noStrike">
              <a:solidFill>
                <a:srgbClr val="000000"/>
              </a:solidFill>
              <a:latin typeface="Arial"/>
              <a:ea typeface="Arial"/>
              <a:cs typeface="Arial"/>
              <a:sym typeface="Arial"/>
            </a:endParaRPr>
          </a:p>
          <a:p>
            <a:pPr indent="0" lvl="0" marL="225425"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for the primary composite endpoint </a:t>
            </a:r>
            <a:r>
              <a:rPr b="0" i="0" lang="en-US" sz="1600" u="none" cap="none" strike="noStrike">
                <a:solidFill>
                  <a:srgbClr val="000000"/>
                </a:solidFill>
                <a:latin typeface="Arial"/>
                <a:ea typeface="Arial"/>
                <a:cs typeface="Arial"/>
                <a:sym typeface="Arial"/>
              </a:rPr>
              <a:t>(≥50% sustained decline in eGFR, ESKD, renal or CV death)</a:t>
            </a:r>
            <a:endParaRPr b="0" i="0" sz="1800" u="none" cap="none" strike="noStrike">
              <a:solidFill>
                <a:srgbClr val="000000"/>
              </a:solidFill>
              <a:latin typeface="Arial"/>
              <a:ea typeface="Arial"/>
              <a:cs typeface="Arial"/>
              <a:sym typeface="Arial"/>
            </a:endParaRPr>
          </a:p>
        </p:txBody>
      </p:sp>
      <p:sp>
        <p:nvSpPr>
          <p:cNvPr id="234" name="Google Shape;234;p10"/>
          <p:cNvSpPr txBox="1"/>
          <p:nvPr/>
        </p:nvSpPr>
        <p:spPr>
          <a:xfrm>
            <a:off x="3910013" y="2746400"/>
            <a:ext cx="2524200" cy="166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D3759"/>
              </a:buClr>
              <a:buSzPts val="3600"/>
              <a:buFont typeface="Arial"/>
              <a:buNone/>
            </a:pPr>
            <a:r>
              <a:rPr b="1" i="0" lang="en-US" sz="3600" u="none" cap="none" strike="noStrike">
                <a:solidFill>
                  <a:srgbClr val="008F00"/>
                </a:solidFill>
                <a:latin typeface="Arial"/>
                <a:ea typeface="Arial"/>
                <a:cs typeface="Arial"/>
                <a:sym typeface="Arial"/>
              </a:rPr>
              <a:t>44%</a:t>
            </a:r>
            <a:r>
              <a:rPr b="1" i="0" lang="en-US" sz="3600" u="none" cap="none" strike="noStrike">
                <a:solidFill>
                  <a:srgbClr val="0D3759"/>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RRR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for the renal composite </a:t>
            </a:r>
            <a:br>
              <a:rPr b="0" i="0" lang="en-US" sz="1800" u="none" cap="none" strike="noStrike">
                <a:solidFill>
                  <a:srgbClr val="000000"/>
                </a:solidFill>
                <a:latin typeface="Arial"/>
                <a:ea typeface="Arial"/>
                <a:cs typeface="Arial"/>
                <a:sym typeface="Arial"/>
              </a:rPr>
            </a:br>
            <a:r>
              <a:rPr b="0" i="0" lang="en-US" sz="1600" u="none" cap="none" strike="noStrike">
                <a:solidFill>
                  <a:srgbClr val="000000"/>
                </a:solidFill>
                <a:latin typeface="Arial"/>
                <a:ea typeface="Arial"/>
                <a:cs typeface="Arial"/>
                <a:sym typeface="Arial"/>
              </a:rPr>
              <a:t>(≥50% sustained decline in eGFR, ESKD, or    renal death)</a:t>
            </a:r>
            <a:endParaRPr b="0" i="0" sz="1800" u="none" cap="none" strike="noStrike">
              <a:solidFill>
                <a:srgbClr val="000000"/>
              </a:solidFill>
              <a:latin typeface="Arial"/>
              <a:ea typeface="Arial"/>
              <a:cs typeface="Arial"/>
              <a:sym typeface="Arial"/>
            </a:endParaRPr>
          </a:p>
        </p:txBody>
      </p:sp>
      <p:sp>
        <p:nvSpPr>
          <p:cNvPr id="235" name="Google Shape;235;p10"/>
          <p:cNvSpPr txBox="1"/>
          <p:nvPr/>
        </p:nvSpPr>
        <p:spPr>
          <a:xfrm>
            <a:off x="7019925" y="2746400"/>
            <a:ext cx="20304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D3759"/>
              </a:buClr>
              <a:buSzPts val="3600"/>
              <a:buFont typeface="Arial"/>
              <a:buNone/>
            </a:pPr>
            <a:r>
              <a:rPr b="1" i="0" lang="en-US" sz="3600" u="none" cap="none" strike="noStrike">
                <a:solidFill>
                  <a:srgbClr val="008F00"/>
                </a:solidFill>
                <a:latin typeface="Arial"/>
                <a:ea typeface="Arial"/>
                <a:cs typeface="Arial"/>
                <a:sym typeface="Arial"/>
              </a:rPr>
              <a:t>29%</a:t>
            </a:r>
            <a:r>
              <a:rPr b="1" i="0" lang="en-US" sz="3600" u="none" cap="none" strike="noStrike">
                <a:solidFill>
                  <a:srgbClr val="0D3759"/>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RRR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for the composite </a:t>
            </a:r>
            <a:br>
              <a:rPr b="0" i="0" lang="en-US" sz="18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of CV death or hospitalization </a:t>
            </a:r>
            <a:br>
              <a:rPr b="0" i="0" lang="en-US" sz="18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for heart failure </a:t>
            </a:r>
            <a:endParaRPr b="0" i="0" sz="1400" u="none" cap="none" strike="noStrike">
              <a:solidFill>
                <a:srgbClr val="000000"/>
              </a:solidFill>
              <a:latin typeface="Arial"/>
              <a:ea typeface="Arial"/>
              <a:cs typeface="Arial"/>
              <a:sym typeface="Arial"/>
            </a:endParaRPr>
          </a:p>
        </p:txBody>
      </p:sp>
      <p:sp>
        <p:nvSpPr>
          <p:cNvPr id="236" name="Google Shape;236;p10"/>
          <p:cNvSpPr txBox="1"/>
          <p:nvPr/>
        </p:nvSpPr>
        <p:spPr>
          <a:xfrm>
            <a:off x="9636125" y="2746400"/>
            <a:ext cx="1743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D3759"/>
              </a:buClr>
              <a:buSzPts val="3600"/>
              <a:buFont typeface="Arial"/>
              <a:buNone/>
            </a:pPr>
            <a:r>
              <a:rPr b="1" i="0" lang="en-US" sz="3600" u="none" cap="none" strike="noStrike">
                <a:solidFill>
                  <a:srgbClr val="008F00"/>
                </a:solidFill>
                <a:latin typeface="Arial"/>
                <a:ea typeface="Arial"/>
                <a:cs typeface="Arial"/>
                <a:sym typeface="Arial"/>
              </a:rPr>
              <a:t>31%</a:t>
            </a:r>
            <a:r>
              <a:rPr b="1" i="0" lang="en-US" sz="3600" u="none" cap="none" strike="noStrike">
                <a:solidFill>
                  <a:srgbClr val="0D3759"/>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RRR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all-cause mortality</a:t>
            </a:r>
            <a:endParaRPr b="0" i="0" sz="2000" u="none" cap="none" strike="noStrike">
              <a:solidFill>
                <a:srgbClr val="000000"/>
              </a:solidFill>
              <a:latin typeface="Arial"/>
              <a:ea typeface="Arial"/>
              <a:cs typeface="Arial"/>
              <a:sym typeface="Arial"/>
            </a:endParaRPr>
          </a:p>
        </p:txBody>
      </p:sp>
      <p:grpSp>
        <p:nvGrpSpPr>
          <p:cNvPr id="237" name="Google Shape;237;p10"/>
          <p:cNvGrpSpPr/>
          <p:nvPr/>
        </p:nvGrpSpPr>
        <p:grpSpPr>
          <a:xfrm>
            <a:off x="0" y="0"/>
            <a:ext cx="12192003" cy="441148"/>
            <a:chOff x="0" y="0"/>
            <a:chExt cx="12192003" cy="441148"/>
          </a:xfrm>
        </p:grpSpPr>
        <p:sp>
          <p:nvSpPr>
            <p:cNvPr id="238" name="Google Shape;238;p10"/>
            <p:cNvSpPr/>
            <p:nvPr/>
          </p:nvSpPr>
          <p:spPr>
            <a:xfrm>
              <a:off x="0" y="0"/>
              <a:ext cx="10245600" cy="441000"/>
            </a:xfrm>
            <a:prstGeom prst="rect">
              <a:avLst/>
            </a:prstGeom>
            <a:solidFill>
              <a:srgbClr val="E1E1E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9" name="Google Shape;239;p10"/>
            <p:cNvPicPr preferRelativeResize="0"/>
            <p:nvPr/>
          </p:nvPicPr>
          <p:blipFill rotWithShape="1">
            <a:blip r:embed="rId3">
              <a:alphaModFix/>
            </a:blip>
            <a:srcRect b="19388" l="0" r="0" t="53498"/>
            <a:stretch/>
          </p:blipFill>
          <p:spPr>
            <a:xfrm>
              <a:off x="10087575" y="0"/>
              <a:ext cx="2104428" cy="441148"/>
            </a:xfrm>
            <a:prstGeom prst="rect">
              <a:avLst/>
            </a:prstGeom>
            <a:noFill/>
            <a:ln>
              <a:noFill/>
            </a:ln>
          </p:spPr>
        </p:pic>
        <p:pic>
          <p:nvPicPr>
            <p:cNvPr id="240" name="Google Shape;240;p10"/>
            <p:cNvPicPr preferRelativeResize="0"/>
            <p:nvPr/>
          </p:nvPicPr>
          <p:blipFill rotWithShape="1">
            <a:blip r:embed="rId4">
              <a:alphaModFix/>
            </a:blip>
            <a:srcRect b="0" l="0" r="0" t="0"/>
            <a:stretch/>
          </p:blipFill>
          <p:spPr>
            <a:xfrm>
              <a:off x="139500" y="65363"/>
              <a:ext cx="771726" cy="310425"/>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2020-10-15T14:31:00Z</dcterms:created>
  <dc:creator>Rinat Kalaora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1033-11.2.0.9669</vt:lpwstr>
  </property>
</Properties>
</file>