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09" r:id="rId2"/>
    <p:sldId id="875" r:id="rId3"/>
    <p:sldId id="264" r:id="rId4"/>
    <p:sldId id="876" r:id="rId5"/>
    <p:sldId id="809" r:id="rId6"/>
    <p:sldId id="890" r:id="rId7"/>
    <p:sldId id="883" r:id="rId8"/>
    <p:sldId id="258" r:id="rId9"/>
    <p:sldId id="928" r:id="rId10"/>
    <p:sldId id="927" r:id="rId11"/>
    <p:sldId id="926" r:id="rId12"/>
    <p:sldId id="821" r:id="rId13"/>
    <p:sldId id="887" r:id="rId14"/>
    <p:sldId id="894" r:id="rId15"/>
    <p:sldId id="886" r:id="rId16"/>
    <p:sldId id="892" r:id="rId17"/>
    <p:sldId id="884" r:id="rId18"/>
    <p:sldId id="885" r:id="rId19"/>
    <p:sldId id="820" r:id="rId20"/>
    <p:sldId id="925" r:id="rId21"/>
    <p:sldId id="442" r:id="rId22"/>
    <p:sldId id="822" r:id="rId23"/>
    <p:sldId id="823" r:id="rId24"/>
    <p:sldId id="392" r:id="rId25"/>
    <p:sldId id="391" r:id="rId26"/>
    <p:sldId id="393" r:id="rId27"/>
    <p:sldId id="384" r:id="rId28"/>
    <p:sldId id="813" r:id="rId29"/>
    <p:sldId id="911" r:id="rId30"/>
    <p:sldId id="924" r:id="rId31"/>
    <p:sldId id="407" r:id="rId32"/>
    <p:sldId id="50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B3A"/>
    <a:srgbClr val="132750"/>
    <a:srgbClr val="070F1F"/>
    <a:srgbClr val="1D428A"/>
    <a:srgbClr val="4EC3E0"/>
    <a:srgbClr val="A7AF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7AE3B2-AE9D-4667-88B6-67805E91C97B}" v="2" dt="2020-08-13T06:16:06.278"/>
    <p1510:client id="{F8C846E4-96B9-40FA-AC45-95D19BC15F79}" v="8" dt="2020-08-13T06:07:42.1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39" autoAdjust="0"/>
    <p:restoredTop sz="94660"/>
  </p:normalViewPr>
  <p:slideViewPr>
    <p:cSldViewPr snapToGrid="0">
      <p:cViewPr>
        <p:scale>
          <a:sx n="52" d="100"/>
          <a:sy n="52" d="100"/>
        </p:scale>
        <p:origin x="2208" y="106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2ED57A-CC29-45BF-A768-CD2F26BEB057}" type="datetimeFigureOut">
              <a:rPr lang="en-US" smtClean="0"/>
              <a:t>11/9/20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8156D-5895-445D-8397-791F132D0702}" type="slidenum">
              <a:rPr lang="en-US" smtClean="0"/>
              <a:t>‹#›</a:t>
            </a:fld>
            <a:endParaRPr lang="en-US"/>
          </a:p>
        </p:txBody>
      </p:sp>
    </p:spTree>
    <p:extLst>
      <p:ext uri="{BB962C8B-B14F-4D97-AF65-F5344CB8AC3E}">
        <p14:creationId xmlns:p14="http://schemas.microsoft.com/office/powerpoint/2010/main" val="691100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8854C6-0992-44BF-981D-B71AE6661B82}" type="slidenum">
              <a:rPr lang="en-US" smtClean="0"/>
              <a:t>5</a:t>
            </a:fld>
            <a:endParaRPr lang="en-US"/>
          </a:p>
        </p:txBody>
      </p:sp>
    </p:spTree>
    <p:extLst>
      <p:ext uri="{BB962C8B-B14F-4D97-AF65-F5344CB8AC3E}">
        <p14:creationId xmlns:p14="http://schemas.microsoft.com/office/powerpoint/2010/main" val="352251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8854C6-0992-44BF-981D-B71AE6661B82}" type="slidenum">
              <a:rPr lang="en-US" smtClean="0"/>
              <a:t>12</a:t>
            </a:fld>
            <a:endParaRPr lang="en-US"/>
          </a:p>
        </p:txBody>
      </p:sp>
    </p:spTree>
    <p:extLst>
      <p:ext uri="{BB962C8B-B14F-4D97-AF65-F5344CB8AC3E}">
        <p14:creationId xmlns:p14="http://schemas.microsoft.com/office/powerpoint/2010/main" val="992615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8854C6-0992-44BF-981D-B71AE6661B82}" type="slidenum">
              <a:rPr lang="en-US" smtClean="0"/>
              <a:t>32</a:t>
            </a:fld>
            <a:endParaRPr lang="en-US"/>
          </a:p>
        </p:txBody>
      </p:sp>
    </p:spTree>
    <p:extLst>
      <p:ext uri="{BB962C8B-B14F-4D97-AF65-F5344CB8AC3E}">
        <p14:creationId xmlns:p14="http://schemas.microsoft.com/office/powerpoint/2010/main" val="636205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8151-326D-41F7-996B-E98B591C61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964A45-12F7-44F0-A745-AE070220F0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2D3CD0-348E-442A-9940-5521D304D82E}"/>
              </a:ext>
            </a:extLst>
          </p:cNvPr>
          <p:cNvSpPr>
            <a:spLocks noGrp="1"/>
          </p:cNvSpPr>
          <p:nvPr>
            <p:ph type="dt" sz="half" idx="10"/>
          </p:nvPr>
        </p:nvSpPr>
        <p:spPr/>
        <p:txBody>
          <a:bodyPr/>
          <a:lstStyle/>
          <a:p>
            <a:fld id="{CBF68FCE-D2BB-4A54-AA5A-D07F76F89AE3}" type="datetimeFigureOut">
              <a:rPr lang="en-US" smtClean="0"/>
              <a:t>11/9/20</a:t>
            </a:fld>
            <a:endParaRPr lang="en-US"/>
          </a:p>
        </p:txBody>
      </p:sp>
      <p:sp>
        <p:nvSpPr>
          <p:cNvPr id="5" name="Footer Placeholder 4">
            <a:extLst>
              <a:ext uri="{FF2B5EF4-FFF2-40B4-BE49-F238E27FC236}">
                <a16:creationId xmlns:a16="http://schemas.microsoft.com/office/drawing/2014/main" id="{CDA02F57-CAD2-418D-888E-C561A26423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45D0B-F350-4E32-8107-B3786913D47E}"/>
              </a:ext>
            </a:extLst>
          </p:cNvPr>
          <p:cNvSpPr>
            <a:spLocks noGrp="1"/>
          </p:cNvSpPr>
          <p:nvPr>
            <p:ph type="sldNum" sz="quarter" idx="12"/>
          </p:nvPr>
        </p:nvSpPr>
        <p:spPr/>
        <p:txBody>
          <a:bodyPr/>
          <a:lstStyle/>
          <a:p>
            <a:fld id="{3EE023F8-674E-4E03-B579-37819451812E}" type="slidenum">
              <a:rPr lang="en-US" smtClean="0"/>
              <a:t>‹#›</a:t>
            </a:fld>
            <a:endParaRPr lang="en-US"/>
          </a:p>
        </p:txBody>
      </p:sp>
    </p:spTree>
    <p:extLst>
      <p:ext uri="{BB962C8B-B14F-4D97-AF65-F5344CB8AC3E}">
        <p14:creationId xmlns:p14="http://schemas.microsoft.com/office/powerpoint/2010/main" val="2219609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9DC62-B03F-4D21-B7CE-E608A9F772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9307BA-F720-407A-9427-96C382097A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42301-68F2-4C66-BB51-283AE8442A45}"/>
              </a:ext>
            </a:extLst>
          </p:cNvPr>
          <p:cNvSpPr>
            <a:spLocks noGrp="1"/>
          </p:cNvSpPr>
          <p:nvPr>
            <p:ph type="dt" sz="half" idx="10"/>
          </p:nvPr>
        </p:nvSpPr>
        <p:spPr/>
        <p:txBody>
          <a:bodyPr/>
          <a:lstStyle/>
          <a:p>
            <a:fld id="{CBF68FCE-D2BB-4A54-AA5A-D07F76F89AE3}" type="datetimeFigureOut">
              <a:rPr lang="en-US" smtClean="0"/>
              <a:t>11/9/20</a:t>
            </a:fld>
            <a:endParaRPr lang="en-US"/>
          </a:p>
        </p:txBody>
      </p:sp>
      <p:sp>
        <p:nvSpPr>
          <p:cNvPr id="5" name="Footer Placeholder 4">
            <a:extLst>
              <a:ext uri="{FF2B5EF4-FFF2-40B4-BE49-F238E27FC236}">
                <a16:creationId xmlns:a16="http://schemas.microsoft.com/office/drawing/2014/main" id="{EC45B5F8-626F-4547-9B16-3B81F0985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BFCCF-854B-421D-BCBD-AF7449FF2677}"/>
              </a:ext>
            </a:extLst>
          </p:cNvPr>
          <p:cNvSpPr>
            <a:spLocks noGrp="1"/>
          </p:cNvSpPr>
          <p:nvPr>
            <p:ph type="sldNum" sz="quarter" idx="12"/>
          </p:nvPr>
        </p:nvSpPr>
        <p:spPr/>
        <p:txBody>
          <a:bodyPr/>
          <a:lstStyle/>
          <a:p>
            <a:fld id="{3EE023F8-674E-4E03-B579-37819451812E}" type="slidenum">
              <a:rPr lang="en-US" smtClean="0"/>
              <a:t>‹#›</a:t>
            </a:fld>
            <a:endParaRPr lang="en-US"/>
          </a:p>
        </p:txBody>
      </p:sp>
    </p:spTree>
    <p:extLst>
      <p:ext uri="{BB962C8B-B14F-4D97-AF65-F5344CB8AC3E}">
        <p14:creationId xmlns:p14="http://schemas.microsoft.com/office/powerpoint/2010/main" val="881537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A24A60-3DC8-41AE-85D1-3111410F37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3E40DF-E3E7-4E26-8020-946528A71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61E56-72FA-4276-BB79-037E511CBDB2}"/>
              </a:ext>
            </a:extLst>
          </p:cNvPr>
          <p:cNvSpPr>
            <a:spLocks noGrp="1"/>
          </p:cNvSpPr>
          <p:nvPr>
            <p:ph type="dt" sz="half" idx="10"/>
          </p:nvPr>
        </p:nvSpPr>
        <p:spPr/>
        <p:txBody>
          <a:bodyPr/>
          <a:lstStyle/>
          <a:p>
            <a:fld id="{CBF68FCE-D2BB-4A54-AA5A-D07F76F89AE3}" type="datetimeFigureOut">
              <a:rPr lang="en-US" smtClean="0"/>
              <a:t>11/9/20</a:t>
            </a:fld>
            <a:endParaRPr lang="en-US"/>
          </a:p>
        </p:txBody>
      </p:sp>
      <p:sp>
        <p:nvSpPr>
          <p:cNvPr id="5" name="Footer Placeholder 4">
            <a:extLst>
              <a:ext uri="{FF2B5EF4-FFF2-40B4-BE49-F238E27FC236}">
                <a16:creationId xmlns:a16="http://schemas.microsoft.com/office/drawing/2014/main" id="{7A587991-9315-4BF1-87D5-097E6601D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271F0-2097-4006-B165-5CBBF27D03C0}"/>
              </a:ext>
            </a:extLst>
          </p:cNvPr>
          <p:cNvSpPr>
            <a:spLocks noGrp="1"/>
          </p:cNvSpPr>
          <p:nvPr>
            <p:ph type="sldNum" sz="quarter" idx="12"/>
          </p:nvPr>
        </p:nvSpPr>
        <p:spPr/>
        <p:txBody>
          <a:bodyPr/>
          <a:lstStyle/>
          <a:p>
            <a:fld id="{3EE023F8-674E-4E03-B579-37819451812E}" type="slidenum">
              <a:rPr lang="en-US" smtClean="0"/>
              <a:t>‹#›</a:t>
            </a:fld>
            <a:endParaRPr lang="en-US"/>
          </a:p>
        </p:txBody>
      </p:sp>
    </p:spTree>
    <p:extLst>
      <p:ext uri="{BB962C8B-B14F-4D97-AF65-F5344CB8AC3E}">
        <p14:creationId xmlns:p14="http://schemas.microsoft.com/office/powerpoint/2010/main" val="2621623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imple_Title_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9010D-E588-403C-96EC-49BEF650FA8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6" name="Picture 15" descr="A close up of a sign&#10;&#10;Description automatically generated">
            <a:extLst>
              <a:ext uri="{FF2B5EF4-FFF2-40B4-BE49-F238E27FC236}">
                <a16:creationId xmlns:a16="http://schemas.microsoft.com/office/drawing/2014/main" id="{E20593D9-33C4-451C-8324-5CA296DBBB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91279" y="2295325"/>
            <a:ext cx="4209521" cy="901265"/>
          </a:xfrm>
          <a:prstGeom prst="rect">
            <a:avLst/>
          </a:prstGeom>
        </p:spPr>
      </p:pic>
      <p:sp>
        <p:nvSpPr>
          <p:cNvPr id="2" name="Title 1">
            <a:extLst>
              <a:ext uri="{FF2B5EF4-FFF2-40B4-BE49-F238E27FC236}">
                <a16:creationId xmlns:a16="http://schemas.microsoft.com/office/drawing/2014/main" id="{D3926E85-E33D-2943-93A9-A8A0F9BF5484}"/>
              </a:ext>
            </a:extLst>
          </p:cNvPr>
          <p:cNvSpPr>
            <a:spLocks noGrp="1"/>
          </p:cNvSpPr>
          <p:nvPr>
            <p:ph type="ctrTitle" hasCustomPrompt="1"/>
          </p:nvPr>
        </p:nvSpPr>
        <p:spPr>
          <a:xfrm>
            <a:off x="2122714" y="3883264"/>
            <a:ext cx="7247709" cy="1003719"/>
          </a:xfrm>
        </p:spPr>
        <p:txBody>
          <a:bodyPr anchor="b">
            <a:noAutofit/>
          </a:bodyPr>
          <a:lstStyle>
            <a:lvl1pPr marL="0" algn="l" defTabSz="914400" rtl="0" eaLnBrk="1" latinLnBrk="0" hangingPunct="1">
              <a:lnSpc>
                <a:spcPct val="120000"/>
              </a:lnSpc>
              <a:spcBef>
                <a:spcPct val="0"/>
              </a:spcBef>
              <a:buNone/>
              <a:defRPr lang="en-US" sz="4400" b="1" kern="1200" dirty="0">
                <a:solidFill>
                  <a:schemeClr val="bg1"/>
                </a:solidFill>
                <a:latin typeface="+mn-lt"/>
                <a:ea typeface="+mj-ea"/>
                <a:cs typeface="+mj-cs"/>
              </a:defRPr>
            </a:lvl1pPr>
          </a:lstStyle>
          <a:p>
            <a:pPr algn="l">
              <a:lnSpc>
                <a:spcPct val="120000"/>
              </a:lnSpc>
            </a:pPr>
            <a:r>
              <a:rPr lang="en-US" dirty="0">
                <a:solidFill>
                  <a:srgbClr val="1C428A"/>
                </a:solidFill>
              </a:rPr>
              <a:t>Better Health through Better Testing</a:t>
            </a:r>
          </a:p>
        </p:txBody>
      </p:sp>
      <p:sp>
        <p:nvSpPr>
          <p:cNvPr id="3" name="Subtitle 2">
            <a:extLst>
              <a:ext uri="{FF2B5EF4-FFF2-40B4-BE49-F238E27FC236}">
                <a16:creationId xmlns:a16="http://schemas.microsoft.com/office/drawing/2014/main" id="{EF17E392-6E34-064D-AAA1-4C43C581B574}"/>
              </a:ext>
            </a:extLst>
          </p:cNvPr>
          <p:cNvSpPr>
            <a:spLocks noGrp="1"/>
          </p:cNvSpPr>
          <p:nvPr>
            <p:ph type="subTitle" idx="1" hasCustomPrompt="1"/>
          </p:nvPr>
        </p:nvSpPr>
        <p:spPr>
          <a:xfrm>
            <a:off x="2122714" y="4793681"/>
            <a:ext cx="5536096" cy="1655762"/>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a:solidFill>
                  <a:schemeClr val="bg1">
                    <a:lumMod val="65000"/>
                  </a:schemeClr>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grpSp>
        <p:nvGrpSpPr>
          <p:cNvPr id="23" name="Group 22">
            <a:extLst>
              <a:ext uri="{FF2B5EF4-FFF2-40B4-BE49-F238E27FC236}">
                <a16:creationId xmlns:a16="http://schemas.microsoft.com/office/drawing/2014/main" id="{D68E31AF-EC4D-4693-8E64-37BE236A6537}"/>
              </a:ext>
            </a:extLst>
          </p:cNvPr>
          <p:cNvGrpSpPr/>
          <p:nvPr userDrawn="1"/>
        </p:nvGrpSpPr>
        <p:grpSpPr>
          <a:xfrm>
            <a:off x="838200" y="135667"/>
            <a:ext cx="711200" cy="190631"/>
            <a:chOff x="304800" y="184150"/>
            <a:chExt cx="1231900" cy="330200"/>
          </a:xfrm>
        </p:grpSpPr>
        <p:sp>
          <p:nvSpPr>
            <p:cNvPr id="24" name="Oval 23">
              <a:extLst>
                <a:ext uri="{FF2B5EF4-FFF2-40B4-BE49-F238E27FC236}">
                  <a16:creationId xmlns:a16="http://schemas.microsoft.com/office/drawing/2014/main" id="{0EA34369-3746-497C-83D6-E6317C2BF8D7}"/>
                </a:ext>
              </a:extLst>
            </p:cNvPr>
            <p:cNvSpPr/>
            <p:nvPr userDrawn="1"/>
          </p:nvSpPr>
          <p:spPr>
            <a:xfrm>
              <a:off x="304800" y="184150"/>
              <a:ext cx="330200" cy="330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E94C3929-D3C2-4D20-9E56-9C09FC4E734C}"/>
                </a:ext>
              </a:extLst>
            </p:cNvPr>
            <p:cNvSpPr/>
            <p:nvPr userDrawn="1"/>
          </p:nvSpPr>
          <p:spPr>
            <a:xfrm>
              <a:off x="755650" y="184150"/>
              <a:ext cx="330200" cy="330200"/>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229E02B1-2789-4078-9E20-2069200F28DA}"/>
                </a:ext>
              </a:extLst>
            </p:cNvPr>
            <p:cNvSpPr/>
            <p:nvPr userDrawn="1"/>
          </p:nvSpPr>
          <p:spPr>
            <a:xfrm>
              <a:off x="1206500" y="184150"/>
              <a:ext cx="330200" cy="330200"/>
            </a:xfrm>
            <a:prstGeom prst="ellipse">
              <a:avLst/>
            </a:prstGeom>
            <a:solidFill>
              <a:srgbClr val="4DC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00636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3F02-3ABF-4094-98EF-D64A9581F1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BCC9DE-4449-49B5-8921-1625EC1177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98EB7-0F7D-4012-854A-10F4067E5383}"/>
              </a:ext>
            </a:extLst>
          </p:cNvPr>
          <p:cNvSpPr>
            <a:spLocks noGrp="1"/>
          </p:cNvSpPr>
          <p:nvPr>
            <p:ph type="dt" sz="half" idx="10"/>
          </p:nvPr>
        </p:nvSpPr>
        <p:spPr/>
        <p:txBody>
          <a:bodyPr/>
          <a:lstStyle/>
          <a:p>
            <a:fld id="{CBF68FCE-D2BB-4A54-AA5A-D07F76F89AE3}" type="datetimeFigureOut">
              <a:rPr lang="en-US" smtClean="0"/>
              <a:t>11/9/20</a:t>
            </a:fld>
            <a:endParaRPr lang="en-US"/>
          </a:p>
        </p:txBody>
      </p:sp>
      <p:sp>
        <p:nvSpPr>
          <p:cNvPr id="5" name="Footer Placeholder 4">
            <a:extLst>
              <a:ext uri="{FF2B5EF4-FFF2-40B4-BE49-F238E27FC236}">
                <a16:creationId xmlns:a16="http://schemas.microsoft.com/office/drawing/2014/main" id="{CCC5BDD8-A039-4C4E-AF06-5F6A5F70C1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8A492-F3CB-4DE3-A746-5C2010FD7381}"/>
              </a:ext>
            </a:extLst>
          </p:cNvPr>
          <p:cNvSpPr>
            <a:spLocks noGrp="1"/>
          </p:cNvSpPr>
          <p:nvPr>
            <p:ph type="sldNum" sz="quarter" idx="12"/>
          </p:nvPr>
        </p:nvSpPr>
        <p:spPr/>
        <p:txBody>
          <a:bodyPr/>
          <a:lstStyle/>
          <a:p>
            <a:fld id="{3EE023F8-674E-4E03-B579-37819451812E}" type="slidenum">
              <a:rPr lang="en-US" smtClean="0"/>
              <a:t>‹#›</a:t>
            </a:fld>
            <a:endParaRPr lang="en-US"/>
          </a:p>
        </p:txBody>
      </p:sp>
    </p:spTree>
    <p:extLst>
      <p:ext uri="{BB962C8B-B14F-4D97-AF65-F5344CB8AC3E}">
        <p14:creationId xmlns:p14="http://schemas.microsoft.com/office/powerpoint/2010/main" val="3914014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44BF7-8D36-437D-BECA-76A52C0B8C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1553F3-F870-4CC6-A72F-0D7B841D3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75D999-E947-4561-B334-B0D22F419640}"/>
              </a:ext>
            </a:extLst>
          </p:cNvPr>
          <p:cNvSpPr>
            <a:spLocks noGrp="1"/>
          </p:cNvSpPr>
          <p:nvPr>
            <p:ph type="dt" sz="half" idx="10"/>
          </p:nvPr>
        </p:nvSpPr>
        <p:spPr/>
        <p:txBody>
          <a:bodyPr/>
          <a:lstStyle/>
          <a:p>
            <a:fld id="{CBF68FCE-D2BB-4A54-AA5A-D07F76F89AE3}" type="datetimeFigureOut">
              <a:rPr lang="en-US" smtClean="0"/>
              <a:t>11/9/20</a:t>
            </a:fld>
            <a:endParaRPr lang="en-US"/>
          </a:p>
        </p:txBody>
      </p:sp>
      <p:sp>
        <p:nvSpPr>
          <p:cNvPr id="5" name="Footer Placeholder 4">
            <a:extLst>
              <a:ext uri="{FF2B5EF4-FFF2-40B4-BE49-F238E27FC236}">
                <a16:creationId xmlns:a16="http://schemas.microsoft.com/office/drawing/2014/main" id="{DFC4D740-3F55-4053-8E48-75D3C9AEDB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D834C-E6D3-41F0-A45D-533CCD1B9664}"/>
              </a:ext>
            </a:extLst>
          </p:cNvPr>
          <p:cNvSpPr>
            <a:spLocks noGrp="1"/>
          </p:cNvSpPr>
          <p:nvPr>
            <p:ph type="sldNum" sz="quarter" idx="12"/>
          </p:nvPr>
        </p:nvSpPr>
        <p:spPr/>
        <p:txBody>
          <a:bodyPr/>
          <a:lstStyle/>
          <a:p>
            <a:fld id="{3EE023F8-674E-4E03-B579-37819451812E}" type="slidenum">
              <a:rPr lang="en-US" smtClean="0"/>
              <a:t>‹#›</a:t>
            </a:fld>
            <a:endParaRPr lang="en-US"/>
          </a:p>
        </p:txBody>
      </p:sp>
    </p:spTree>
    <p:extLst>
      <p:ext uri="{BB962C8B-B14F-4D97-AF65-F5344CB8AC3E}">
        <p14:creationId xmlns:p14="http://schemas.microsoft.com/office/powerpoint/2010/main" val="1179285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EF1EA-6E9C-49F4-B620-1450C71A94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FC8237-849B-4E9D-AADC-098F05C92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01D688-7E36-42C0-A8EC-C81910C445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4BE5D0-E6FB-46B4-97DE-87F8870B5B55}"/>
              </a:ext>
            </a:extLst>
          </p:cNvPr>
          <p:cNvSpPr>
            <a:spLocks noGrp="1"/>
          </p:cNvSpPr>
          <p:nvPr>
            <p:ph type="dt" sz="half" idx="10"/>
          </p:nvPr>
        </p:nvSpPr>
        <p:spPr/>
        <p:txBody>
          <a:bodyPr/>
          <a:lstStyle/>
          <a:p>
            <a:fld id="{CBF68FCE-D2BB-4A54-AA5A-D07F76F89AE3}" type="datetimeFigureOut">
              <a:rPr lang="en-US" smtClean="0"/>
              <a:t>11/9/20</a:t>
            </a:fld>
            <a:endParaRPr lang="en-US"/>
          </a:p>
        </p:txBody>
      </p:sp>
      <p:sp>
        <p:nvSpPr>
          <p:cNvPr id="6" name="Footer Placeholder 5">
            <a:extLst>
              <a:ext uri="{FF2B5EF4-FFF2-40B4-BE49-F238E27FC236}">
                <a16:creationId xmlns:a16="http://schemas.microsoft.com/office/drawing/2014/main" id="{FBD28FAF-307A-480D-A9AF-9414B31A3B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E9026B-E4DC-474E-8A9D-6333E1C914AE}"/>
              </a:ext>
            </a:extLst>
          </p:cNvPr>
          <p:cNvSpPr>
            <a:spLocks noGrp="1"/>
          </p:cNvSpPr>
          <p:nvPr>
            <p:ph type="sldNum" sz="quarter" idx="12"/>
          </p:nvPr>
        </p:nvSpPr>
        <p:spPr/>
        <p:txBody>
          <a:bodyPr/>
          <a:lstStyle/>
          <a:p>
            <a:fld id="{3EE023F8-674E-4E03-B579-37819451812E}" type="slidenum">
              <a:rPr lang="en-US" smtClean="0"/>
              <a:t>‹#›</a:t>
            </a:fld>
            <a:endParaRPr lang="en-US"/>
          </a:p>
        </p:txBody>
      </p:sp>
    </p:spTree>
    <p:extLst>
      <p:ext uri="{BB962C8B-B14F-4D97-AF65-F5344CB8AC3E}">
        <p14:creationId xmlns:p14="http://schemas.microsoft.com/office/powerpoint/2010/main" val="3429046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A889F-4D38-456E-8D86-6659721EF8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4DEAFE-68ED-4348-B3FF-446E35DF89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BDEAB0-720A-4D11-BF3C-0629AC494F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2115F9-9DFB-4DEA-936F-6CF4109BE0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6345CA-6320-4560-A6B3-7E430F7B2D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F9CE92-858C-4953-9B13-B2E6B0F2B6E7}"/>
              </a:ext>
            </a:extLst>
          </p:cNvPr>
          <p:cNvSpPr>
            <a:spLocks noGrp="1"/>
          </p:cNvSpPr>
          <p:nvPr>
            <p:ph type="dt" sz="half" idx="10"/>
          </p:nvPr>
        </p:nvSpPr>
        <p:spPr/>
        <p:txBody>
          <a:bodyPr/>
          <a:lstStyle/>
          <a:p>
            <a:fld id="{CBF68FCE-D2BB-4A54-AA5A-D07F76F89AE3}" type="datetimeFigureOut">
              <a:rPr lang="en-US" smtClean="0"/>
              <a:t>11/9/20</a:t>
            </a:fld>
            <a:endParaRPr lang="en-US"/>
          </a:p>
        </p:txBody>
      </p:sp>
      <p:sp>
        <p:nvSpPr>
          <p:cNvPr id="8" name="Footer Placeholder 7">
            <a:extLst>
              <a:ext uri="{FF2B5EF4-FFF2-40B4-BE49-F238E27FC236}">
                <a16:creationId xmlns:a16="http://schemas.microsoft.com/office/drawing/2014/main" id="{55BBE03E-CBC3-4F30-8A5F-4903E8EA79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91229D-1E93-41D8-9A13-D7B95E8C2F08}"/>
              </a:ext>
            </a:extLst>
          </p:cNvPr>
          <p:cNvSpPr>
            <a:spLocks noGrp="1"/>
          </p:cNvSpPr>
          <p:nvPr>
            <p:ph type="sldNum" sz="quarter" idx="12"/>
          </p:nvPr>
        </p:nvSpPr>
        <p:spPr/>
        <p:txBody>
          <a:bodyPr/>
          <a:lstStyle/>
          <a:p>
            <a:fld id="{3EE023F8-674E-4E03-B579-37819451812E}" type="slidenum">
              <a:rPr lang="en-US" smtClean="0"/>
              <a:t>‹#›</a:t>
            </a:fld>
            <a:endParaRPr lang="en-US"/>
          </a:p>
        </p:txBody>
      </p:sp>
    </p:spTree>
    <p:extLst>
      <p:ext uri="{BB962C8B-B14F-4D97-AF65-F5344CB8AC3E}">
        <p14:creationId xmlns:p14="http://schemas.microsoft.com/office/powerpoint/2010/main" val="1956358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C134D-392C-4C92-A896-A4B5ACCA41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D3626E-0A02-4044-AFBD-8017C558EB81}"/>
              </a:ext>
            </a:extLst>
          </p:cNvPr>
          <p:cNvSpPr>
            <a:spLocks noGrp="1"/>
          </p:cNvSpPr>
          <p:nvPr>
            <p:ph type="dt" sz="half" idx="10"/>
          </p:nvPr>
        </p:nvSpPr>
        <p:spPr/>
        <p:txBody>
          <a:bodyPr/>
          <a:lstStyle/>
          <a:p>
            <a:fld id="{CBF68FCE-D2BB-4A54-AA5A-D07F76F89AE3}" type="datetimeFigureOut">
              <a:rPr lang="en-US" smtClean="0"/>
              <a:t>11/9/20</a:t>
            </a:fld>
            <a:endParaRPr lang="en-US"/>
          </a:p>
        </p:txBody>
      </p:sp>
      <p:sp>
        <p:nvSpPr>
          <p:cNvPr id="4" name="Footer Placeholder 3">
            <a:extLst>
              <a:ext uri="{FF2B5EF4-FFF2-40B4-BE49-F238E27FC236}">
                <a16:creationId xmlns:a16="http://schemas.microsoft.com/office/drawing/2014/main" id="{86F786DE-3E73-4F87-9C6F-F4336F19C1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227CCF-DC17-4FF5-B0BC-907DB1237B1E}"/>
              </a:ext>
            </a:extLst>
          </p:cNvPr>
          <p:cNvSpPr>
            <a:spLocks noGrp="1"/>
          </p:cNvSpPr>
          <p:nvPr>
            <p:ph type="sldNum" sz="quarter" idx="12"/>
          </p:nvPr>
        </p:nvSpPr>
        <p:spPr/>
        <p:txBody>
          <a:bodyPr/>
          <a:lstStyle/>
          <a:p>
            <a:fld id="{3EE023F8-674E-4E03-B579-37819451812E}" type="slidenum">
              <a:rPr lang="en-US" smtClean="0"/>
              <a:t>‹#›</a:t>
            </a:fld>
            <a:endParaRPr lang="en-US"/>
          </a:p>
        </p:txBody>
      </p:sp>
    </p:spTree>
    <p:extLst>
      <p:ext uri="{BB962C8B-B14F-4D97-AF65-F5344CB8AC3E}">
        <p14:creationId xmlns:p14="http://schemas.microsoft.com/office/powerpoint/2010/main" val="2647954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330A03-B27F-4188-B40C-172E8448D302}"/>
              </a:ext>
            </a:extLst>
          </p:cNvPr>
          <p:cNvSpPr>
            <a:spLocks noGrp="1"/>
          </p:cNvSpPr>
          <p:nvPr>
            <p:ph type="dt" sz="half" idx="10"/>
          </p:nvPr>
        </p:nvSpPr>
        <p:spPr/>
        <p:txBody>
          <a:bodyPr/>
          <a:lstStyle/>
          <a:p>
            <a:fld id="{CBF68FCE-D2BB-4A54-AA5A-D07F76F89AE3}" type="datetimeFigureOut">
              <a:rPr lang="en-US" smtClean="0"/>
              <a:t>11/9/20</a:t>
            </a:fld>
            <a:endParaRPr lang="en-US"/>
          </a:p>
        </p:txBody>
      </p:sp>
      <p:sp>
        <p:nvSpPr>
          <p:cNvPr id="3" name="Footer Placeholder 2">
            <a:extLst>
              <a:ext uri="{FF2B5EF4-FFF2-40B4-BE49-F238E27FC236}">
                <a16:creationId xmlns:a16="http://schemas.microsoft.com/office/drawing/2014/main" id="{9051CDEF-D5DE-49FA-894B-EA7B7D9D4D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69199B-D38F-4D1D-BF2D-BDEAF73936F2}"/>
              </a:ext>
            </a:extLst>
          </p:cNvPr>
          <p:cNvSpPr>
            <a:spLocks noGrp="1"/>
          </p:cNvSpPr>
          <p:nvPr>
            <p:ph type="sldNum" sz="quarter" idx="12"/>
          </p:nvPr>
        </p:nvSpPr>
        <p:spPr/>
        <p:txBody>
          <a:bodyPr/>
          <a:lstStyle/>
          <a:p>
            <a:fld id="{3EE023F8-674E-4E03-B579-37819451812E}" type="slidenum">
              <a:rPr lang="en-US" smtClean="0"/>
              <a:t>‹#›</a:t>
            </a:fld>
            <a:endParaRPr lang="en-US"/>
          </a:p>
        </p:txBody>
      </p:sp>
    </p:spTree>
    <p:extLst>
      <p:ext uri="{BB962C8B-B14F-4D97-AF65-F5344CB8AC3E}">
        <p14:creationId xmlns:p14="http://schemas.microsoft.com/office/powerpoint/2010/main" val="3824432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E3DA5-E02A-435C-A505-27B6D09E89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E403E8-C122-4E90-8E18-D1165E909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0C14D8-96B0-4D63-816F-A4BDE7B243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A22DD8-ACAB-43B3-A0F8-44E5EDFF7F82}"/>
              </a:ext>
            </a:extLst>
          </p:cNvPr>
          <p:cNvSpPr>
            <a:spLocks noGrp="1"/>
          </p:cNvSpPr>
          <p:nvPr>
            <p:ph type="dt" sz="half" idx="10"/>
          </p:nvPr>
        </p:nvSpPr>
        <p:spPr/>
        <p:txBody>
          <a:bodyPr/>
          <a:lstStyle/>
          <a:p>
            <a:fld id="{CBF68FCE-D2BB-4A54-AA5A-D07F76F89AE3}" type="datetimeFigureOut">
              <a:rPr lang="en-US" smtClean="0"/>
              <a:t>11/9/20</a:t>
            </a:fld>
            <a:endParaRPr lang="en-US"/>
          </a:p>
        </p:txBody>
      </p:sp>
      <p:sp>
        <p:nvSpPr>
          <p:cNvPr id="6" name="Footer Placeholder 5">
            <a:extLst>
              <a:ext uri="{FF2B5EF4-FFF2-40B4-BE49-F238E27FC236}">
                <a16:creationId xmlns:a16="http://schemas.microsoft.com/office/drawing/2014/main" id="{75C8E0A3-BB13-4BB2-A939-4EDBDFF145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205573-6001-42FD-A5AA-8B5A8A052F86}"/>
              </a:ext>
            </a:extLst>
          </p:cNvPr>
          <p:cNvSpPr>
            <a:spLocks noGrp="1"/>
          </p:cNvSpPr>
          <p:nvPr>
            <p:ph type="sldNum" sz="quarter" idx="12"/>
          </p:nvPr>
        </p:nvSpPr>
        <p:spPr/>
        <p:txBody>
          <a:bodyPr/>
          <a:lstStyle/>
          <a:p>
            <a:fld id="{3EE023F8-674E-4E03-B579-37819451812E}" type="slidenum">
              <a:rPr lang="en-US" smtClean="0"/>
              <a:t>‹#›</a:t>
            </a:fld>
            <a:endParaRPr lang="en-US"/>
          </a:p>
        </p:txBody>
      </p:sp>
    </p:spTree>
    <p:extLst>
      <p:ext uri="{BB962C8B-B14F-4D97-AF65-F5344CB8AC3E}">
        <p14:creationId xmlns:p14="http://schemas.microsoft.com/office/powerpoint/2010/main" val="162241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678F-61AC-4D23-8D78-8AEDAFB827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C68520-116A-4FD6-BAC9-6C927226A2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50DC17-94B4-4FE3-8899-48B7A49EC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90FBDD-10B3-430F-B9CA-EAB145AF100F}"/>
              </a:ext>
            </a:extLst>
          </p:cNvPr>
          <p:cNvSpPr>
            <a:spLocks noGrp="1"/>
          </p:cNvSpPr>
          <p:nvPr>
            <p:ph type="dt" sz="half" idx="10"/>
          </p:nvPr>
        </p:nvSpPr>
        <p:spPr/>
        <p:txBody>
          <a:bodyPr/>
          <a:lstStyle/>
          <a:p>
            <a:fld id="{CBF68FCE-D2BB-4A54-AA5A-D07F76F89AE3}" type="datetimeFigureOut">
              <a:rPr lang="en-US" smtClean="0"/>
              <a:t>11/9/20</a:t>
            </a:fld>
            <a:endParaRPr lang="en-US"/>
          </a:p>
        </p:txBody>
      </p:sp>
      <p:sp>
        <p:nvSpPr>
          <p:cNvPr id="6" name="Footer Placeholder 5">
            <a:extLst>
              <a:ext uri="{FF2B5EF4-FFF2-40B4-BE49-F238E27FC236}">
                <a16:creationId xmlns:a16="http://schemas.microsoft.com/office/drawing/2014/main" id="{B47A3A39-51DE-414B-93D6-F2161E5682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012EAB-254F-47FC-9E2D-6399AE29D708}"/>
              </a:ext>
            </a:extLst>
          </p:cNvPr>
          <p:cNvSpPr>
            <a:spLocks noGrp="1"/>
          </p:cNvSpPr>
          <p:nvPr>
            <p:ph type="sldNum" sz="quarter" idx="12"/>
          </p:nvPr>
        </p:nvSpPr>
        <p:spPr/>
        <p:txBody>
          <a:bodyPr/>
          <a:lstStyle/>
          <a:p>
            <a:fld id="{3EE023F8-674E-4E03-B579-37819451812E}" type="slidenum">
              <a:rPr lang="en-US" smtClean="0"/>
              <a:t>‹#›</a:t>
            </a:fld>
            <a:endParaRPr lang="en-US"/>
          </a:p>
        </p:txBody>
      </p:sp>
    </p:spTree>
    <p:extLst>
      <p:ext uri="{BB962C8B-B14F-4D97-AF65-F5344CB8AC3E}">
        <p14:creationId xmlns:p14="http://schemas.microsoft.com/office/powerpoint/2010/main" val="1103068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69ACA8-63A1-4971-BB68-9ABD625735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EF373B-2D17-43DA-9432-C4CA91A08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276AFA-3953-4F17-B41A-379A595014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F68FCE-D2BB-4A54-AA5A-D07F76F89AE3}" type="datetimeFigureOut">
              <a:rPr lang="en-US" smtClean="0"/>
              <a:t>11/9/20</a:t>
            </a:fld>
            <a:endParaRPr lang="en-US"/>
          </a:p>
        </p:txBody>
      </p:sp>
      <p:sp>
        <p:nvSpPr>
          <p:cNvPr id="5" name="Footer Placeholder 4">
            <a:extLst>
              <a:ext uri="{FF2B5EF4-FFF2-40B4-BE49-F238E27FC236}">
                <a16:creationId xmlns:a16="http://schemas.microsoft.com/office/drawing/2014/main" id="{0139048E-59AE-4BFF-9AB4-8B02537F2F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E24235-10DA-499C-9A88-A87026CEBC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E023F8-674E-4E03-B579-37819451812E}" type="slidenum">
              <a:rPr lang="en-US" smtClean="0"/>
              <a:t>‹#›</a:t>
            </a:fld>
            <a:endParaRPr lang="en-US"/>
          </a:p>
        </p:txBody>
      </p:sp>
    </p:spTree>
    <p:extLst>
      <p:ext uri="{BB962C8B-B14F-4D97-AF65-F5344CB8AC3E}">
        <p14:creationId xmlns:p14="http://schemas.microsoft.com/office/powerpoint/2010/main" val="2121714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mailto:info@usbiotek.co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A90D19F-11CA-4A02-9198-8182E2F797C9}"/>
              </a:ext>
            </a:extLst>
          </p:cNvPr>
          <p:cNvSpPr txBox="1">
            <a:spLocks/>
          </p:cNvSpPr>
          <p:nvPr/>
        </p:nvSpPr>
        <p:spPr>
          <a:xfrm>
            <a:off x="461659" y="4229101"/>
            <a:ext cx="10115854" cy="2094771"/>
          </a:xfrm>
          <a:prstGeom prst="rect">
            <a:avLst/>
          </a:prstGeom>
        </p:spPr>
        <p:txBody>
          <a:bodyPr vert="horz" lIns="91440" tIns="45720" rIns="91440" bIns="45720" rtlCol="0" anchor="b">
            <a:noAutofit/>
          </a:bodyPr>
          <a:lstStyle>
            <a:lvl1pPr marL="0" algn="l" defTabSz="914400" rtl="0" eaLnBrk="1" latinLnBrk="0" hangingPunct="1">
              <a:lnSpc>
                <a:spcPct val="120000"/>
              </a:lnSpc>
              <a:spcBef>
                <a:spcPct val="0"/>
              </a:spcBef>
              <a:buNone/>
              <a:defRPr lang="en-US" sz="4400" b="1" kern="1200" dirty="0">
                <a:solidFill>
                  <a:schemeClr val="bg1"/>
                </a:solidFill>
                <a:latin typeface="+mn-lt"/>
                <a:ea typeface="+mj-ea"/>
                <a:cs typeface="+mj-cs"/>
              </a:defRPr>
            </a:lvl1pPr>
          </a:lstStyle>
          <a:p>
            <a:pPr>
              <a:lnSpc>
                <a:spcPct val="100000"/>
              </a:lnSpc>
            </a:pPr>
            <a:r>
              <a:rPr lang="en-US" sz="4000" dirty="0">
                <a:latin typeface="Futura PT Demi" panose="020B0502020204020303" pitchFamily="34" charset="77"/>
              </a:rPr>
              <a:t>Using Specialized Panels to Identify Food Sensitivities Across Culturally Diverse Diets</a:t>
            </a:r>
          </a:p>
          <a:p>
            <a:pPr>
              <a:lnSpc>
                <a:spcPct val="100000"/>
              </a:lnSpc>
            </a:pPr>
            <a:br>
              <a:rPr lang="en-US" sz="2800" dirty="0">
                <a:solidFill>
                  <a:srgbClr val="BBC6DC"/>
                </a:solidFill>
              </a:rPr>
            </a:br>
            <a:r>
              <a:rPr lang="en-US" sz="2800" b="0" dirty="0">
                <a:solidFill>
                  <a:srgbClr val="BBC6DC"/>
                </a:solidFill>
                <a:latin typeface="Futura PT Light" panose="020B0402020204020303" pitchFamily="34" charset="77"/>
              </a:rPr>
              <a:t>Presented by Dr. Chris D. Meletis, ND</a:t>
            </a:r>
          </a:p>
        </p:txBody>
      </p:sp>
      <p:sp>
        <p:nvSpPr>
          <p:cNvPr id="2" name="Rectangle 1">
            <a:extLst>
              <a:ext uri="{FF2B5EF4-FFF2-40B4-BE49-F238E27FC236}">
                <a16:creationId xmlns:a16="http://schemas.microsoft.com/office/drawing/2014/main" id="{CD82D377-BF0F-554D-BE2B-3B36EE7EFD23}"/>
              </a:ext>
            </a:extLst>
          </p:cNvPr>
          <p:cNvSpPr/>
          <p:nvPr/>
        </p:nvSpPr>
        <p:spPr>
          <a:xfrm>
            <a:off x="1900238" y="2143125"/>
            <a:ext cx="4786311" cy="1500188"/>
          </a:xfrm>
          <a:prstGeom prst="rect">
            <a:avLst/>
          </a:prstGeom>
          <a:gradFill flip="none" rotWithShape="1">
            <a:gsLst>
              <a:gs pos="50000">
                <a:srgbClr val="0E1B3A"/>
              </a:gs>
              <a:gs pos="0">
                <a:srgbClr val="132750"/>
              </a:gs>
              <a:gs pos="100000">
                <a:srgbClr val="070F1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21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AC64-E1C1-497B-BCD7-08E534A5A85B}"/>
              </a:ext>
            </a:extLst>
          </p:cNvPr>
          <p:cNvSpPr>
            <a:spLocks noGrp="1"/>
          </p:cNvSpPr>
          <p:nvPr>
            <p:ph type="title"/>
          </p:nvPr>
        </p:nvSpPr>
        <p:spPr>
          <a:xfrm>
            <a:off x="447675" y="365126"/>
            <a:ext cx="10906125" cy="997932"/>
          </a:xfrm>
        </p:spPr>
        <p:txBody>
          <a:bodyPr>
            <a:normAutofit/>
          </a:bodyPr>
          <a:lstStyle/>
          <a:p>
            <a:r>
              <a:rPr lang="en-US" sz="3200" b="1" dirty="0">
                <a:solidFill>
                  <a:srgbClr val="1D428A"/>
                </a:solidFill>
                <a:latin typeface="Futura PT Demi"/>
              </a:rPr>
              <a:t>Food Panel Testing Menu</a:t>
            </a:r>
          </a:p>
        </p:txBody>
      </p:sp>
      <p:pic>
        <p:nvPicPr>
          <p:cNvPr id="5" name="Picture 4">
            <a:extLst>
              <a:ext uri="{FF2B5EF4-FFF2-40B4-BE49-F238E27FC236}">
                <a16:creationId xmlns:a16="http://schemas.microsoft.com/office/drawing/2014/main" id="{FE952D50-DBDF-4D33-9E33-98CFA86C58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41552" y="3024243"/>
            <a:ext cx="4810397" cy="1485789"/>
          </a:xfrm>
          <a:prstGeom prst="rect">
            <a:avLst/>
          </a:prstGeom>
        </p:spPr>
      </p:pic>
      <p:pic>
        <p:nvPicPr>
          <p:cNvPr id="7" name="Picture 6">
            <a:extLst>
              <a:ext uri="{FF2B5EF4-FFF2-40B4-BE49-F238E27FC236}">
                <a16:creationId xmlns:a16="http://schemas.microsoft.com/office/drawing/2014/main" id="{DB15E90F-D667-4435-A988-15ABA15666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4441" y="1173874"/>
            <a:ext cx="6700345" cy="5207877"/>
          </a:xfrm>
          <a:prstGeom prst="rect">
            <a:avLst/>
          </a:prstGeom>
        </p:spPr>
      </p:pic>
      <p:grpSp>
        <p:nvGrpSpPr>
          <p:cNvPr id="6" name="Group 5">
            <a:extLst>
              <a:ext uri="{FF2B5EF4-FFF2-40B4-BE49-F238E27FC236}">
                <a16:creationId xmlns:a16="http://schemas.microsoft.com/office/drawing/2014/main" id="{A0E6C8AD-59EC-0C4C-86E0-C96E9651F42F}"/>
              </a:ext>
            </a:extLst>
          </p:cNvPr>
          <p:cNvGrpSpPr/>
          <p:nvPr/>
        </p:nvGrpSpPr>
        <p:grpSpPr>
          <a:xfrm>
            <a:off x="0" y="0"/>
            <a:ext cx="1438835" cy="377465"/>
            <a:chOff x="0" y="0"/>
            <a:chExt cx="1716066" cy="450194"/>
          </a:xfrm>
        </p:grpSpPr>
        <p:sp>
          <p:nvSpPr>
            <p:cNvPr id="8" name="Rectangle 7">
              <a:extLst>
                <a:ext uri="{FF2B5EF4-FFF2-40B4-BE49-F238E27FC236}">
                  <a16:creationId xmlns:a16="http://schemas.microsoft.com/office/drawing/2014/main" id="{E3B99D3E-2E1F-ED46-9CA0-D94A55E1A6C1}"/>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EA93D6C-92E4-9F4B-A0FE-8B0D259E8D36}"/>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523D5CF-B736-5A49-9624-633B25CDC742}"/>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8056ECF-019C-D345-A753-7D7948E60135}"/>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ooter Placeholder 1">
            <a:extLst>
              <a:ext uri="{FF2B5EF4-FFF2-40B4-BE49-F238E27FC236}">
                <a16:creationId xmlns:a16="http://schemas.microsoft.com/office/drawing/2014/main" id="{C82B094C-5C55-B042-B991-2A49741BD091}"/>
              </a:ext>
            </a:extLst>
          </p:cNvPr>
          <p:cNvSpPr>
            <a:spLocks noGrp="1"/>
          </p:cNvSpPr>
          <p:nvPr>
            <p:ph type="ftr" sz="quarter" idx="11"/>
          </p:nvPr>
        </p:nvSpPr>
        <p:spPr>
          <a:xfrm>
            <a:off x="4076700" y="6499033"/>
            <a:ext cx="4038600" cy="365125"/>
          </a:xfrm>
        </p:spPr>
        <p:txBody>
          <a:bodyPr/>
          <a:lstStyle/>
          <a:p>
            <a:r>
              <a:rPr lang="en-US" sz="800" dirty="0"/>
              <a:t>© 2020 US </a:t>
            </a:r>
            <a:r>
              <a:rPr lang="en-US" sz="800" dirty="0" err="1"/>
              <a:t>BioTek</a:t>
            </a:r>
            <a:r>
              <a:rPr lang="en-US" sz="800" dirty="0"/>
              <a:t> Laboratories, LLC. All Rights Reserved.</a:t>
            </a:r>
          </a:p>
        </p:txBody>
      </p:sp>
      <p:cxnSp>
        <p:nvCxnSpPr>
          <p:cNvPr id="14" name="Straight Connector 13">
            <a:extLst>
              <a:ext uri="{FF2B5EF4-FFF2-40B4-BE49-F238E27FC236}">
                <a16:creationId xmlns:a16="http://schemas.microsoft.com/office/drawing/2014/main" id="{B8C4B4F6-3D59-2E46-81E1-E7D54F5E8C5C}"/>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935A72F-F796-FF43-AFF8-17A4BE4A44D5}"/>
              </a:ext>
            </a:extLst>
          </p:cNvPr>
          <p:cNvCxnSpPr>
            <a:cxnSpLocks/>
          </p:cNvCxnSpPr>
          <p:nvPr/>
        </p:nvCxnSpPr>
        <p:spPr>
          <a:xfrm>
            <a:off x="447675" y="1109659"/>
            <a:ext cx="11249884"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8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88FF5-9315-4FA5-A614-C5B2169EA269}"/>
              </a:ext>
            </a:extLst>
          </p:cNvPr>
          <p:cNvSpPr>
            <a:spLocks noGrp="1"/>
          </p:cNvSpPr>
          <p:nvPr>
            <p:ph type="title"/>
          </p:nvPr>
        </p:nvSpPr>
        <p:spPr>
          <a:xfrm>
            <a:off x="447675" y="365126"/>
            <a:ext cx="10906125" cy="957022"/>
          </a:xfrm>
        </p:spPr>
        <p:txBody>
          <a:bodyPr>
            <a:normAutofit/>
          </a:bodyPr>
          <a:lstStyle/>
          <a:p>
            <a:r>
              <a:rPr lang="en-US" sz="3200" b="1" dirty="0">
                <a:solidFill>
                  <a:srgbClr val="1D428A"/>
                </a:solidFill>
                <a:latin typeface="Futura PT Demi"/>
              </a:rPr>
              <a:t>51 Year Old Female Presents</a:t>
            </a:r>
          </a:p>
        </p:txBody>
      </p:sp>
      <p:sp>
        <p:nvSpPr>
          <p:cNvPr id="3" name="Content Placeholder 2">
            <a:extLst>
              <a:ext uri="{FF2B5EF4-FFF2-40B4-BE49-F238E27FC236}">
                <a16:creationId xmlns:a16="http://schemas.microsoft.com/office/drawing/2014/main" id="{E8EFAED9-69A7-4DF3-8D16-697DB775E2CB}"/>
              </a:ext>
            </a:extLst>
          </p:cNvPr>
          <p:cNvSpPr>
            <a:spLocks noGrp="1"/>
          </p:cNvSpPr>
          <p:nvPr>
            <p:ph idx="1"/>
          </p:nvPr>
        </p:nvSpPr>
        <p:spPr>
          <a:xfrm>
            <a:off x="440538" y="1196179"/>
            <a:ext cx="7594187" cy="4351338"/>
          </a:xfrm>
        </p:spPr>
        <p:txBody>
          <a:bodyPr>
            <a:normAutofit/>
          </a:bodyPr>
          <a:lstStyle/>
          <a:p>
            <a:pPr>
              <a:buClr>
                <a:srgbClr val="4EC3E0"/>
              </a:buClr>
            </a:pPr>
            <a:r>
              <a:rPr lang="en-US" sz="2200" dirty="0">
                <a:latin typeface="Futura PT Light" panose="020B0402020204020303" pitchFamily="34" charset="77"/>
              </a:rPr>
              <a:t>Presents to clinic with goal to reduce bloating, burping, body aches and season allergies</a:t>
            </a:r>
          </a:p>
          <a:p>
            <a:pPr>
              <a:buClr>
                <a:srgbClr val="4EC3E0"/>
              </a:buClr>
            </a:pPr>
            <a:r>
              <a:rPr lang="en-US" sz="2200" dirty="0">
                <a:latin typeface="Futura PT Light" panose="020B0402020204020303" pitchFamily="34" charset="77"/>
              </a:rPr>
              <a:t>Reports eating a Standard American Diet</a:t>
            </a:r>
          </a:p>
          <a:p>
            <a:pPr>
              <a:buClr>
                <a:srgbClr val="4EC3E0"/>
              </a:buClr>
            </a:pPr>
            <a:r>
              <a:rPr lang="en-US" sz="2200" dirty="0">
                <a:latin typeface="Futura PT Light" panose="020B0402020204020303" pitchFamily="34" charset="77"/>
              </a:rPr>
              <a:t>Discovered also Diabetic, Hashimoto’s Thyroiditis</a:t>
            </a:r>
          </a:p>
          <a:p>
            <a:pPr>
              <a:buClr>
                <a:srgbClr val="4EC3E0"/>
              </a:buClr>
            </a:pPr>
            <a:r>
              <a:rPr lang="en-US" sz="2200" dirty="0">
                <a:latin typeface="Futura PT Light" panose="020B0402020204020303" pitchFamily="34" charset="77"/>
              </a:rPr>
              <a:t>Upon visiting about diet discovered patient is “</a:t>
            </a:r>
            <a:r>
              <a:rPr lang="en-US" sz="2200" dirty="0" err="1">
                <a:latin typeface="Futura PT Light" panose="020B0402020204020303" pitchFamily="34" charset="77"/>
              </a:rPr>
              <a:t>Carbivore</a:t>
            </a:r>
            <a:r>
              <a:rPr lang="en-US" sz="2200" dirty="0">
                <a:latin typeface="Futura PT Light" panose="020B0402020204020303" pitchFamily="34" charset="77"/>
              </a:rPr>
              <a:t>” that identifies as Vegetarian</a:t>
            </a:r>
          </a:p>
          <a:p>
            <a:pPr>
              <a:buClr>
                <a:srgbClr val="4EC3E0"/>
              </a:buClr>
            </a:pPr>
            <a:r>
              <a:rPr lang="en-US" sz="2200" dirty="0">
                <a:latin typeface="Futura PT Light" panose="020B0402020204020303" pitchFamily="34" charset="77"/>
              </a:rPr>
              <a:t>Which Panel do I pick for her on a limited budget?</a:t>
            </a:r>
          </a:p>
          <a:p>
            <a:pPr>
              <a:buClr>
                <a:srgbClr val="4EC3E0"/>
              </a:buClr>
            </a:pPr>
            <a:endParaRPr lang="en-US" sz="2200" dirty="0">
              <a:latin typeface="Futura PT Light" panose="020B0402020204020303" pitchFamily="34" charset="77"/>
            </a:endParaRPr>
          </a:p>
          <a:p>
            <a:pPr marL="0" indent="0">
              <a:buClr>
                <a:srgbClr val="4EC3E0"/>
              </a:buClr>
              <a:buNone/>
            </a:pPr>
            <a:endParaRPr lang="en-US" sz="2200" dirty="0">
              <a:latin typeface="Futura PT Light" panose="020B0402020204020303" pitchFamily="34" charset="77"/>
            </a:endParaRPr>
          </a:p>
        </p:txBody>
      </p:sp>
      <p:grpSp>
        <p:nvGrpSpPr>
          <p:cNvPr id="4" name="Group 3">
            <a:extLst>
              <a:ext uri="{FF2B5EF4-FFF2-40B4-BE49-F238E27FC236}">
                <a16:creationId xmlns:a16="http://schemas.microsoft.com/office/drawing/2014/main" id="{11C7BFC5-DD34-764C-AD97-690243F59E90}"/>
              </a:ext>
            </a:extLst>
          </p:cNvPr>
          <p:cNvGrpSpPr/>
          <p:nvPr/>
        </p:nvGrpSpPr>
        <p:grpSpPr>
          <a:xfrm>
            <a:off x="0" y="0"/>
            <a:ext cx="1438835" cy="377465"/>
            <a:chOff x="0" y="0"/>
            <a:chExt cx="1716066" cy="450194"/>
          </a:xfrm>
        </p:grpSpPr>
        <p:sp>
          <p:nvSpPr>
            <p:cNvPr id="5" name="Rectangle 4">
              <a:extLst>
                <a:ext uri="{FF2B5EF4-FFF2-40B4-BE49-F238E27FC236}">
                  <a16:creationId xmlns:a16="http://schemas.microsoft.com/office/drawing/2014/main" id="{21408088-2619-674D-97D6-90B7BA37544D}"/>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423720D-5411-7749-B414-5AF826EDFD9F}"/>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AE2EC05-CCAC-2F45-B3F7-93CA119951E4}"/>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BE2D227-26BF-9940-A10B-51E031CE3952}"/>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ooter Placeholder 1">
            <a:extLst>
              <a:ext uri="{FF2B5EF4-FFF2-40B4-BE49-F238E27FC236}">
                <a16:creationId xmlns:a16="http://schemas.microsoft.com/office/drawing/2014/main" id="{C42BD42A-4F5C-0C4B-9D12-13ED14059BDC}"/>
              </a:ext>
            </a:extLst>
          </p:cNvPr>
          <p:cNvSpPr>
            <a:spLocks noGrp="1"/>
          </p:cNvSpPr>
          <p:nvPr>
            <p:ph type="ftr" sz="quarter" idx="11"/>
          </p:nvPr>
        </p:nvSpPr>
        <p:spPr>
          <a:xfrm>
            <a:off x="4076700" y="6499033"/>
            <a:ext cx="4038600" cy="365125"/>
          </a:xfrm>
        </p:spPr>
        <p:txBody>
          <a:bodyPr/>
          <a:lstStyle/>
          <a:p>
            <a:r>
              <a:rPr lang="en-US" sz="800" dirty="0"/>
              <a:t>© 2020 US </a:t>
            </a:r>
            <a:r>
              <a:rPr lang="en-US" sz="800" dirty="0" err="1"/>
              <a:t>BioTek</a:t>
            </a:r>
            <a:r>
              <a:rPr lang="en-US" sz="800" dirty="0"/>
              <a:t> Laboratories, LLC. All Rights Reserved.</a:t>
            </a:r>
          </a:p>
        </p:txBody>
      </p:sp>
      <p:cxnSp>
        <p:nvCxnSpPr>
          <p:cNvPr id="11" name="Straight Connector 10">
            <a:extLst>
              <a:ext uri="{FF2B5EF4-FFF2-40B4-BE49-F238E27FC236}">
                <a16:creationId xmlns:a16="http://schemas.microsoft.com/office/drawing/2014/main" id="{DD9D495D-719F-8749-B58C-B69BA84B2AFA}"/>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0BA3D9-9376-C84E-821E-163A5214E519}"/>
              </a:ext>
            </a:extLst>
          </p:cNvPr>
          <p:cNvCxnSpPr>
            <a:cxnSpLocks/>
          </p:cNvCxnSpPr>
          <p:nvPr/>
        </p:nvCxnSpPr>
        <p:spPr>
          <a:xfrm>
            <a:off x="447675" y="1109659"/>
            <a:ext cx="11249884"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47ACE73-2144-434D-BE36-D2F06384341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0538" y="3907917"/>
            <a:ext cx="3636162" cy="2422678"/>
          </a:xfrm>
          <a:prstGeom prst="rect">
            <a:avLst/>
          </a:prstGeom>
        </p:spPr>
      </p:pic>
      <p:pic>
        <p:nvPicPr>
          <p:cNvPr id="14" name="Picture 2">
            <a:extLst>
              <a:ext uri="{FF2B5EF4-FFF2-40B4-BE49-F238E27FC236}">
                <a16:creationId xmlns:a16="http://schemas.microsoft.com/office/drawing/2014/main" id="{F6564069-46E8-964C-AD60-25E9CA451D8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028097" y="3922262"/>
            <a:ext cx="3582243" cy="23881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BFF51D78-629A-2446-8433-2397E3D4C38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267905" y="3928087"/>
            <a:ext cx="3575615" cy="23823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1F7271E-D4D2-C44C-8F13-47D061B1F2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632"/>
          <a:stretch/>
        </p:blipFill>
        <p:spPr>
          <a:xfrm>
            <a:off x="8019121" y="1350862"/>
            <a:ext cx="3582243" cy="2388162"/>
          </a:xfrm>
          <a:prstGeom prst="rect">
            <a:avLst/>
          </a:prstGeom>
        </p:spPr>
      </p:pic>
    </p:spTree>
    <p:extLst>
      <p:ext uri="{BB962C8B-B14F-4D97-AF65-F5344CB8AC3E}">
        <p14:creationId xmlns:p14="http://schemas.microsoft.com/office/powerpoint/2010/main" val="219683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6CFD-4A59-445C-9B21-54FCF4B3668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39B2AD8-C863-4628-965A-4FBA3AE05DB3}"/>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CEBF737D-8E4A-44A0-BB53-8766D513BBA5}"/>
              </a:ext>
            </a:extLst>
          </p:cNvPr>
          <p:cNvSpPr>
            <a:spLocks noGrp="1"/>
          </p:cNvSpPr>
          <p:nvPr>
            <p:ph type="ftr" sz="quarter" idx="11"/>
          </p:nvPr>
        </p:nvSpPr>
        <p:spPr/>
        <p:txBody>
          <a:bodyPr/>
          <a:lstStyle/>
          <a:p>
            <a:r>
              <a:rPr lang="en-US"/>
              <a:t>© 2019 US BioTek Laboratories, LLC. All Rights Reserved.</a:t>
            </a:r>
          </a:p>
        </p:txBody>
      </p:sp>
      <p:sp>
        <p:nvSpPr>
          <p:cNvPr id="5" name="Slide Number Placeholder 4">
            <a:extLst>
              <a:ext uri="{FF2B5EF4-FFF2-40B4-BE49-F238E27FC236}">
                <a16:creationId xmlns:a16="http://schemas.microsoft.com/office/drawing/2014/main" id="{346622C4-5890-4810-B718-AA83EA1D2B27}"/>
              </a:ext>
            </a:extLst>
          </p:cNvPr>
          <p:cNvSpPr>
            <a:spLocks noGrp="1"/>
          </p:cNvSpPr>
          <p:nvPr>
            <p:ph type="sldNum" sz="quarter" idx="12"/>
          </p:nvPr>
        </p:nvSpPr>
        <p:spPr/>
        <p:txBody>
          <a:bodyPr/>
          <a:lstStyle/>
          <a:p>
            <a:fld id="{8819DDAC-81C7-7844-AA5C-1E403B7C38D9}" type="slidenum">
              <a:rPr lang="en-US" smtClean="0"/>
              <a:t>12</a:t>
            </a:fld>
            <a:endParaRPr lang="en-US"/>
          </a:p>
        </p:txBody>
      </p:sp>
      <p:sp>
        <p:nvSpPr>
          <p:cNvPr id="8" name="Rectangle 7">
            <a:extLst>
              <a:ext uri="{FF2B5EF4-FFF2-40B4-BE49-F238E27FC236}">
                <a16:creationId xmlns:a16="http://schemas.microsoft.com/office/drawing/2014/main" id="{B072B675-0B63-4BEC-981F-B4FD85B16023}"/>
              </a:ext>
            </a:extLst>
          </p:cNvPr>
          <p:cNvSpPr/>
          <p:nvPr/>
        </p:nvSpPr>
        <p:spPr>
          <a:xfrm>
            <a:off x="5707224" y="136525"/>
            <a:ext cx="622171" cy="6721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98E790B-A583-4BF9-A74B-EA0E72C24C5C}"/>
              </a:ext>
            </a:extLst>
          </p:cNvPr>
          <p:cNvPicPr>
            <a:picLocks noChangeAspect="1"/>
          </p:cNvPicPr>
          <p:nvPr/>
        </p:nvPicPr>
        <p:blipFill>
          <a:blip r:embed="rId3"/>
          <a:stretch>
            <a:fillRect/>
          </a:stretch>
        </p:blipFill>
        <p:spPr>
          <a:xfrm>
            <a:off x="0" y="0"/>
            <a:ext cx="5707224" cy="6858000"/>
          </a:xfrm>
          <a:prstGeom prst="rect">
            <a:avLst/>
          </a:prstGeom>
        </p:spPr>
      </p:pic>
      <p:pic>
        <p:nvPicPr>
          <p:cNvPr id="11" name="Picture 10">
            <a:extLst>
              <a:ext uri="{FF2B5EF4-FFF2-40B4-BE49-F238E27FC236}">
                <a16:creationId xmlns:a16="http://schemas.microsoft.com/office/drawing/2014/main" id="{4DCFA7E0-1D43-41FD-AD15-EDC53BAC157D}"/>
              </a:ext>
            </a:extLst>
          </p:cNvPr>
          <p:cNvPicPr>
            <a:picLocks noChangeAspect="1"/>
          </p:cNvPicPr>
          <p:nvPr/>
        </p:nvPicPr>
        <p:blipFill>
          <a:blip r:embed="rId4"/>
          <a:stretch>
            <a:fillRect/>
          </a:stretch>
        </p:blipFill>
        <p:spPr>
          <a:xfrm>
            <a:off x="6174452" y="0"/>
            <a:ext cx="5839753" cy="6858000"/>
          </a:xfrm>
          <a:prstGeom prst="rect">
            <a:avLst/>
          </a:prstGeom>
        </p:spPr>
      </p:pic>
      <p:sp>
        <p:nvSpPr>
          <p:cNvPr id="6" name="Rectangle 5">
            <a:extLst>
              <a:ext uri="{FF2B5EF4-FFF2-40B4-BE49-F238E27FC236}">
                <a16:creationId xmlns:a16="http://schemas.microsoft.com/office/drawing/2014/main" id="{C49E3721-CBE7-4CAE-8462-2855E5060C6F}"/>
              </a:ext>
            </a:extLst>
          </p:cNvPr>
          <p:cNvSpPr/>
          <p:nvPr/>
        </p:nvSpPr>
        <p:spPr>
          <a:xfrm>
            <a:off x="2961861" y="136525"/>
            <a:ext cx="1685676" cy="145746"/>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Rectangle 6">
            <a:extLst>
              <a:ext uri="{FF2B5EF4-FFF2-40B4-BE49-F238E27FC236}">
                <a16:creationId xmlns:a16="http://schemas.microsoft.com/office/drawing/2014/main" id="{88DC0E7C-2994-401D-A52F-6D7452E49596}"/>
              </a:ext>
            </a:extLst>
          </p:cNvPr>
          <p:cNvSpPr/>
          <p:nvPr/>
        </p:nvSpPr>
        <p:spPr>
          <a:xfrm>
            <a:off x="9178884" y="131139"/>
            <a:ext cx="1722198" cy="182626"/>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 name="&quot;Not Allowed&quot; Symbol 12">
            <a:extLst>
              <a:ext uri="{FF2B5EF4-FFF2-40B4-BE49-F238E27FC236}">
                <a16:creationId xmlns:a16="http://schemas.microsoft.com/office/drawing/2014/main" id="{4EB6BB60-BC78-4E31-86BD-AD95635E3811}"/>
              </a:ext>
            </a:extLst>
          </p:cNvPr>
          <p:cNvSpPr/>
          <p:nvPr/>
        </p:nvSpPr>
        <p:spPr>
          <a:xfrm>
            <a:off x="3410707" y="4700587"/>
            <a:ext cx="2165927" cy="1838325"/>
          </a:xfrm>
          <a:prstGeom prst="noSmoking">
            <a:avLst/>
          </a:prstGeom>
          <a:solidFill>
            <a:srgbClr val="FF000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quot;Not Allowed&quot; Symbol 14">
            <a:extLst>
              <a:ext uri="{FF2B5EF4-FFF2-40B4-BE49-F238E27FC236}">
                <a16:creationId xmlns:a16="http://schemas.microsoft.com/office/drawing/2014/main" id="{47B00E4F-AC6F-4B66-BF10-959FFF87561E}"/>
              </a:ext>
            </a:extLst>
          </p:cNvPr>
          <p:cNvSpPr/>
          <p:nvPr/>
        </p:nvSpPr>
        <p:spPr>
          <a:xfrm>
            <a:off x="6928401" y="1341767"/>
            <a:ext cx="2041863" cy="1762621"/>
          </a:xfrm>
          <a:prstGeom prst="noSmoking">
            <a:avLst/>
          </a:prstGeom>
          <a:solidFill>
            <a:srgbClr val="FF000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ooter Placeholder 1">
            <a:extLst>
              <a:ext uri="{FF2B5EF4-FFF2-40B4-BE49-F238E27FC236}">
                <a16:creationId xmlns:a16="http://schemas.microsoft.com/office/drawing/2014/main" id="{48D6E13C-DD6F-6B41-8E5B-934830434D1B}"/>
              </a:ext>
            </a:extLst>
          </p:cNvPr>
          <p:cNvSpPr txBox="1">
            <a:spLocks/>
          </p:cNvSpPr>
          <p:nvPr/>
        </p:nvSpPr>
        <p:spPr>
          <a:xfrm>
            <a:off x="4076700" y="6556185"/>
            <a:ext cx="4038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 2020 US </a:t>
            </a:r>
            <a:r>
              <a:rPr lang="en-US" sz="800" dirty="0" err="1"/>
              <a:t>BioTek</a:t>
            </a:r>
            <a:r>
              <a:rPr lang="en-US" sz="800" dirty="0"/>
              <a:t> Laboratories, LLC. All Rights Reserved.</a:t>
            </a:r>
          </a:p>
        </p:txBody>
      </p:sp>
    </p:spTree>
    <p:extLst>
      <p:ext uri="{BB962C8B-B14F-4D97-AF65-F5344CB8AC3E}">
        <p14:creationId xmlns:p14="http://schemas.microsoft.com/office/powerpoint/2010/main" val="237420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71F1DE-6B36-485F-A2F9-794537B05543}"/>
              </a:ext>
            </a:extLst>
          </p:cNvPr>
          <p:cNvPicPr>
            <a:picLocks noChangeAspect="1"/>
          </p:cNvPicPr>
          <p:nvPr/>
        </p:nvPicPr>
        <p:blipFill>
          <a:blip r:embed="rId2"/>
          <a:stretch>
            <a:fillRect/>
          </a:stretch>
        </p:blipFill>
        <p:spPr>
          <a:xfrm>
            <a:off x="36377" y="19764"/>
            <a:ext cx="5864582" cy="6858000"/>
          </a:xfrm>
          <a:prstGeom prst="rect">
            <a:avLst/>
          </a:prstGeom>
        </p:spPr>
      </p:pic>
      <p:pic>
        <p:nvPicPr>
          <p:cNvPr id="7" name="Picture 6">
            <a:extLst>
              <a:ext uri="{FF2B5EF4-FFF2-40B4-BE49-F238E27FC236}">
                <a16:creationId xmlns:a16="http://schemas.microsoft.com/office/drawing/2014/main" id="{34859AB0-F593-4ED0-BF0B-421D2A539130}"/>
              </a:ext>
            </a:extLst>
          </p:cNvPr>
          <p:cNvPicPr>
            <a:picLocks noChangeAspect="1"/>
          </p:cNvPicPr>
          <p:nvPr/>
        </p:nvPicPr>
        <p:blipFill>
          <a:blip r:embed="rId3"/>
          <a:stretch>
            <a:fillRect/>
          </a:stretch>
        </p:blipFill>
        <p:spPr>
          <a:xfrm>
            <a:off x="6323073" y="0"/>
            <a:ext cx="5706971" cy="6858000"/>
          </a:xfrm>
          <a:prstGeom prst="rect">
            <a:avLst/>
          </a:prstGeom>
        </p:spPr>
      </p:pic>
      <p:sp>
        <p:nvSpPr>
          <p:cNvPr id="19" name="Rectangle 18">
            <a:extLst>
              <a:ext uri="{FF2B5EF4-FFF2-40B4-BE49-F238E27FC236}">
                <a16:creationId xmlns:a16="http://schemas.microsoft.com/office/drawing/2014/main" id="{D4643B4E-124B-4CB2-BBCE-E5BC68928E7C}"/>
              </a:ext>
            </a:extLst>
          </p:cNvPr>
          <p:cNvSpPr/>
          <p:nvPr/>
        </p:nvSpPr>
        <p:spPr>
          <a:xfrm>
            <a:off x="2930652" y="67945"/>
            <a:ext cx="1814478" cy="178943"/>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1" name="Rectangle 20">
            <a:extLst>
              <a:ext uri="{FF2B5EF4-FFF2-40B4-BE49-F238E27FC236}">
                <a16:creationId xmlns:a16="http://schemas.microsoft.com/office/drawing/2014/main" id="{AD7ED697-407E-467E-9257-8C486C37F6D8}"/>
              </a:ext>
            </a:extLst>
          </p:cNvPr>
          <p:cNvSpPr/>
          <p:nvPr/>
        </p:nvSpPr>
        <p:spPr>
          <a:xfrm>
            <a:off x="9172038" y="39878"/>
            <a:ext cx="1814478" cy="178943"/>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8" name="Arrow: Right 37">
            <a:extLst>
              <a:ext uri="{FF2B5EF4-FFF2-40B4-BE49-F238E27FC236}">
                <a16:creationId xmlns:a16="http://schemas.microsoft.com/office/drawing/2014/main" id="{0F73BDD1-EFE8-4B9E-AA07-1935C5AE1284}"/>
              </a:ext>
            </a:extLst>
          </p:cNvPr>
          <p:cNvSpPr/>
          <p:nvPr/>
        </p:nvSpPr>
        <p:spPr>
          <a:xfrm>
            <a:off x="9016912" y="1556970"/>
            <a:ext cx="617220" cy="12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ooter Placeholder 1">
            <a:extLst>
              <a:ext uri="{FF2B5EF4-FFF2-40B4-BE49-F238E27FC236}">
                <a16:creationId xmlns:a16="http://schemas.microsoft.com/office/drawing/2014/main" id="{0D25CBBD-87B0-6B4F-A8A8-E087282323A6}"/>
              </a:ext>
            </a:extLst>
          </p:cNvPr>
          <p:cNvSpPr txBox="1">
            <a:spLocks/>
          </p:cNvSpPr>
          <p:nvPr/>
        </p:nvSpPr>
        <p:spPr>
          <a:xfrm>
            <a:off x="4076700" y="6541897"/>
            <a:ext cx="4038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 2020 US </a:t>
            </a:r>
            <a:r>
              <a:rPr lang="en-US" sz="800" dirty="0" err="1"/>
              <a:t>BioTek</a:t>
            </a:r>
            <a:r>
              <a:rPr lang="en-US" sz="800" dirty="0"/>
              <a:t> Laboratories, LLC. All Rights Reserved.</a:t>
            </a:r>
          </a:p>
        </p:txBody>
      </p:sp>
      <p:sp>
        <p:nvSpPr>
          <p:cNvPr id="2" name="Arrow: Right 1">
            <a:extLst>
              <a:ext uri="{FF2B5EF4-FFF2-40B4-BE49-F238E27FC236}">
                <a16:creationId xmlns:a16="http://schemas.microsoft.com/office/drawing/2014/main" id="{21355592-0007-45F7-B57E-25F667B339FE}"/>
              </a:ext>
            </a:extLst>
          </p:cNvPr>
          <p:cNvSpPr/>
          <p:nvPr/>
        </p:nvSpPr>
        <p:spPr>
          <a:xfrm>
            <a:off x="9016912" y="1365975"/>
            <a:ext cx="817328" cy="12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5B610E5F-0B28-42FB-B88F-AB324C207051}"/>
              </a:ext>
            </a:extLst>
          </p:cNvPr>
          <p:cNvSpPr/>
          <p:nvPr/>
        </p:nvSpPr>
        <p:spPr>
          <a:xfrm>
            <a:off x="9016912" y="1728890"/>
            <a:ext cx="617220" cy="12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B2AA437D-33B8-490E-9254-C7D67CC2A882}"/>
              </a:ext>
            </a:extLst>
          </p:cNvPr>
          <p:cNvSpPr/>
          <p:nvPr/>
        </p:nvSpPr>
        <p:spPr>
          <a:xfrm>
            <a:off x="9016912" y="1898506"/>
            <a:ext cx="617220" cy="12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BF46EB7-84BC-4C2D-B4BB-409E75A06F60}"/>
              </a:ext>
            </a:extLst>
          </p:cNvPr>
          <p:cNvSpPr/>
          <p:nvPr/>
        </p:nvSpPr>
        <p:spPr>
          <a:xfrm>
            <a:off x="6444627" y="2026113"/>
            <a:ext cx="617220" cy="12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5DB190F4-02AF-4258-8CE8-817B4DF87CD7}"/>
              </a:ext>
            </a:extLst>
          </p:cNvPr>
          <p:cNvSpPr/>
          <p:nvPr/>
        </p:nvSpPr>
        <p:spPr>
          <a:xfrm>
            <a:off x="6449777" y="2168843"/>
            <a:ext cx="617220" cy="12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8A3A9EA9-5810-4AB7-BA7E-7A70F70E64D6}"/>
              </a:ext>
            </a:extLst>
          </p:cNvPr>
          <p:cNvSpPr/>
          <p:nvPr/>
        </p:nvSpPr>
        <p:spPr>
          <a:xfrm>
            <a:off x="6458703" y="3149288"/>
            <a:ext cx="617220" cy="12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C509A458-BFB3-4F1E-90A2-20CE8D4B9BF1}"/>
              </a:ext>
            </a:extLst>
          </p:cNvPr>
          <p:cNvSpPr/>
          <p:nvPr/>
        </p:nvSpPr>
        <p:spPr>
          <a:xfrm>
            <a:off x="6449777" y="2500690"/>
            <a:ext cx="617220" cy="12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CAC46F36-D427-497C-A1B7-90885947B389}"/>
              </a:ext>
            </a:extLst>
          </p:cNvPr>
          <p:cNvSpPr/>
          <p:nvPr/>
        </p:nvSpPr>
        <p:spPr>
          <a:xfrm>
            <a:off x="6458703" y="2642244"/>
            <a:ext cx="617220" cy="12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DB998AA1-7259-4CD4-BFEE-CD7A05262276}"/>
              </a:ext>
            </a:extLst>
          </p:cNvPr>
          <p:cNvSpPr/>
          <p:nvPr/>
        </p:nvSpPr>
        <p:spPr>
          <a:xfrm>
            <a:off x="6477150" y="3426307"/>
            <a:ext cx="617220" cy="12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172C1829-781B-4A15-B319-1824B34DEC11}"/>
              </a:ext>
            </a:extLst>
          </p:cNvPr>
          <p:cNvSpPr/>
          <p:nvPr/>
        </p:nvSpPr>
        <p:spPr>
          <a:xfrm>
            <a:off x="6477150" y="2970914"/>
            <a:ext cx="617220" cy="12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D34F9793-8937-4812-BA52-9F7D29DC19BD}"/>
              </a:ext>
            </a:extLst>
          </p:cNvPr>
          <p:cNvSpPr/>
          <p:nvPr/>
        </p:nvSpPr>
        <p:spPr>
          <a:xfrm>
            <a:off x="6445967" y="4366096"/>
            <a:ext cx="617220" cy="12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63B7DE6C-4F43-440B-B947-4DE15A754E97}"/>
              </a:ext>
            </a:extLst>
          </p:cNvPr>
          <p:cNvSpPr/>
          <p:nvPr/>
        </p:nvSpPr>
        <p:spPr>
          <a:xfrm>
            <a:off x="6444627" y="5142934"/>
            <a:ext cx="617220" cy="12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Right 24">
            <a:extLst>
              <a:ext uri="{FF2B5EF4-FFF2-40B4-BE49-F238E27FC236}">
                <a16:creationId xmlns:a16="http://schemas.microsoft.com/office/drawing/2014/main" id="{C77BE4B2-7FCA-4203-9DE6-AECD866D6F6E}"/>
              </a:ext>
            </a:extLst>
          </p:cNvPr>
          <p:cNvSpPr/>
          <p:nvPr/>
        </p:nvSpPr>
        <p:spPr>
          <a:xfrm>
            <a:off x="2930651" y="5013857"/>
            <a:ext cx="578752" cy="1143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B2CD0609-F71A-4F19-8FF4-D2CEE14D8000}"/>
              </a:ext>
            </a:extLst>
          </p:cNvPr>
          <p:cNvSpPr/>
          <p:nvPr/>
        </p:nvSpPr>
        <p:spPr>
          <a:xfrm>
            <a:off x="2930651" y="4824953"/>
            <a:ext cx="556425" cy="12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Arrow: Right 62">
            <a:extLst>
              <a:ext uri="{FF2B5EF4-FFF2-40B4-BE49-F238E27FC236}">
                <a16:creationId xmlns:a16="http://schemas.microsoft.com/office/drawing/2014/main" id="{E324E6A4-DA30-4A0E-B40B-F31DD93B32C4}"/>
              </a:ext>
            </a:extLst>
          </p:cNvPr>
          <p:cNvSpPr/>
          <p:nvPr/>
        </p:nvSpPr>
        <p:spPr>
          <a:xfrm>
            <a:off x="2930652" y="4521720"/>
            <a:ext cx="617220" cy="12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row: Right 64">
            <a:extLst>
              <a:ext uri="{FF2B5EF4-FFF2-40B4-BE49-F238E27FC236}">
                <a16:creationId xmlns:a16="http://schemas.microsoft.com/office/drawing/2014/main" id="{F8DA2654-52D9-4221-9726-E3953A41EA52}"/>
              </a:ext>
            </a:extLst>
          </p:cNvPr>
          <p:cNvSpPr/>
          <p:nvPr/>
        </p:nvSpPr>
        <p:spPr>
          <a:xfrm>
            <a:off x="2930652" y="3930458"/>
            <a:ext cx="617220" cy="12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Arrow: Right 66">
            <a:extLst>
              <a:ext uri="{FF2B5EF4-FFF2-40B4-BE49-F238E27FC236}">
                <a16:creationId xmlns:a16="http://schemas.microsoft.com/office/drawing/2014/main" id="{3C6E5A9C-5FA1-4ABC-B8C7-51312E0C72DF}"/>
              </a:ext>
            </a:extLst>
          </p:cNvPr>
          <p:cNvSpPr/>
          <p:nvPr/>
        </p:nvSpPr>
        <p:spPr>
          <a:xfrm>
            <a:off x="97337" y="4512510"/>
            <a:ext cx="617220" cy="12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Arrow: Right 68">
            <a:extLst>
              <a:ext uri="{FF2B5EF4-FFF2-40B4-BE49-F238E27FC236}">
                <a16:creationId xmlns:a16="http://schemas.microsoft.com/office/drawing/2014/main" id="{DAB1A5A2-5AB8-49AD-8C70-759EFE113006}"/>
              </a:ext>
            </a:extLst>
          </p:cNvPr>
          <p:cNvSpPr/>
          <p:nvPr/>
        </p:nvSpPr>
        <p:spPr>
          <a:xfrm>
            <a:off x="97337" y="3084611"/>
            <a:ext cx="617220" cy="12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09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fade">
                                      <p:cBhvr>
                                        <p:cTn id="30" dur="1000"/>
                                        <p:tgtEl>
                                          <p:spTgt spid="69"/>
                                        </p:tgtEl>
                                      </p:cBhvr>
                                    </p:animEffect>
                                    <p:anim calcmode="lin" valueType="num">
                                      <p:cBhvr>
                                        <p:cTn id="31" dur="1000" fill="hold"/>
                                        <p:tgtEl>
                                          <p:spTgt spid="69"/>
                                        </p:tgtEl>
                                        <p:attrNameLst>
                                          <p:attrName>ppt_x</p:attrName>
                                        </p:attrNameLst>
                                      </p:cBhvr>
                                      <p:tavLst>
                                        <p:tav tm="0">
                                          <p:val>
                                            <p:strVal val="#ppt_x"/>
                                          </p:val>
                                        </p:tav>
                                        <p:tav tm="100000">
                                          <p:val>
                                            <p:strVal val="#ppt_x"/>
                                          </p:val>
                                        </p:tav>
                                      </p:tavLst>
                                    </p:anim>
                                    <p:anim calcmode="lin" valueType="num">
                                      <p:cBhvr>
                                        <p:cTn id="32"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1000"/>
                                        <p:tgtEl>
                                          <p:spTgt spid="67"/>
                                        </p:tgtEl>
                                      </p:cBhvr>
                                    </p:animEffect>
                                    <p:anim calcmode="lin" valueType="num">
                                      <p:cBhvr>
                                        <p:cTn id="38" dur="1000" fill="hold"/>
                                        <p:tgtEl>
                                          <p:spTgt spid="67"/>
                                        </p:tgtEl>
                                        <p:attrNameLst>
                                          <p:attrName>ppt_x</p:attrName>
                                        </p:attrNameLst>
                                      </p:cBhvr>
                                      <p:tavLst>
                                        <p:tav tm="0">
                                          <p:val>
                                            <p:strVal val="#ppt_x"/>
                                          </p:val>
                                        </p:tav>
                                        <p:tav tm="100000">
                                          <p:val>
                                            <p:strVal val="#ppt_x"/>
                                          </p:val>
                                        </p:tav>
                                      </p:tavLst>
                                    </p:anim>
                                    <p:anim calcmode="lin" valueType="num">
                                      <p:cBhvr>
                                        <p:cTn id="3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1000"/>
                                        <p:tgtEl>
                                          <p:spTgt spid="65"/>
                                        </p:tgtEl>
                                      </p:cBhvr>
                                    </p:animEffect>
                                    <p:anim calcmode="lin" valueType="num">
                                      <p:cBhvr>
                                        <p:cTn id="45" dur="1000" fill="hold"/>
                                        <p:tgtEl>
                                          <p:spTgt spid="65"/>
                                        </p:tgtEl>
                                        <p:attrNameLst>
                                          <p:attrName>ppt_x</p:attrName>
                                        </p:attrNameLst>
                                      </p:cBhvr>
                                      <p:tavLst>
                                        <p:tav tm="0">
                                          <p:val>
                                            <p:strVal val="#ppt_x"/>
                                          </p:val>
                                        </p:tav>
                                        <p:tav tm="100000">
                                          <p:val>
                                            <p:strVal val="#ppt_x"/>
                                          </p:val>
                                        </p:tav>
                                      </p:tavLst>
                                    </p:anim>
                                    <p:anim calcmode="lin" valueType="num">
                                      <p:cBhvr>
                                        <p:cTn id="46"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1000"/>
                                        <p:tgtEl>
                                          <p:spTgt spid="63"/>
                                        </p:tgtEl>
                                      </p:cBhvr>
                                    </p:animEffect>
                                    <p:anim calcmode="lin" valueType="num">
                                      <p:cBhvr>
                                        <p:cTn id="52" dur="1000" fill="hold"/>
                                        <p:tgtEl>
                                          <p:spTgt spid="63"/>
                                        </p:tgtEl>
                                        <p:attrNameLst>
                                          <p:attrName>ppt_x</p:attrName>
                                        </p:attrNameLst>
                                      </p:cBhvr>
                                      <p:tavLst>
                                        <p:tav tm="0">
                                          <p:val>
                                            <p:strVal val="#ppt_x"/>
                                          </p:val>
                                        </p:tav>
                                        <p:tav tm="100000">
                                          <p:val>
                                            <p:strVal val="#ppt_x"/>
                                          </p:val>
                                        </p:tav>
                                      </p:tavLst>
                                    </p:anim>
                                    <p:anim calcmode="lin" valueType="num">
                                      <p:cBhvr>
                                        <p:cTn id="53"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000"/>
                                        <p:tgtEl>
                                          <p:spTgt spid="37"/>
                                        </p:tgtEl>
                                      </p:cBhvr>
                                    </p:animEffect>
                                    <p:anim calcmode="lin" valueType="num">
                                      <p:cBhvr>
                                        <p:cTn id="59" dur="1000" fill="hold"/>
                                        <p:tgtEl>
                                          <p:spTgt spid="37"/>
                                        </p:tgtEl>
                                        <p:attrNameLst>
                                          <p:attrName>ppt_x</p:attrName>
                                        </p:attrNameLst>
                                      </p:cBhvr>
                                      <p:tavLst>
                                        <p:tav tm="0">
                                          <p:val>
                                            <p:strVal val="#ppt_x"/>
                                          </p:val>
                                        </p:tav>
                                        <p:tav tm="100000">
                                          <p:val>
                                            <p:strVal val="#ppt_x"/>
                                          </p:val>
                                        </p:tav>
                                      </p:tavLst>
                                    </p:anim>
                                    <p:anim calcmode="lin" valueType="num">
                                      <p:cBhvr>
                                        <p:cTn id="6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1000"/>
                                        <p:tgtEl>
                                          <p:spTgt spid="12"/>
                                        </p:tgtEl>
                                      </p:cBhvr>
                                    </p:animEffect>
                                    <p:anim calcmode="lin" valueType="num">
                                      <p:cBhvr>
                                        <p:cTn id="73" dur="1000" fill="hold"/>
                                        <p:tgtEl>
                                          <p:spTgt spid="12"/>
                                        </p:tgtEl>
                                        <p:attrNameLst>
                                          <p:attrName>ppt_x</p:attrName>
                                        </p:attrNameLst>
                                      </p:cBhvr>
                                      <p:tavLst>
                                        <p:tav tm="0">
                                          <p:val>
                                            <p:strVal val="#ppt_x"/>
                                          </p:val>
                                        </p:tav>
                                        <p:tav tm="100000">
                                          <p:val>
                                            <p:strVal val="#ppt_x"/>
                                          </p:val>
                                        </p:tav>
                                      </p:tavLst>
                                    </p:anim>
                                    <p:anim calcmode="lin" valueType="num">
                                      <p:cBhvr>
                                        <p:cTn id="7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1000"/>
                                        <p:tgtEl>
                                          <p:spTgt spid="14"/>
                                        </p:tgtEl>
                                      </p:cBhvr>
                                    </p:animEffect>
                                    <p:anim calcmode="lin" valueType="num">
                                      <p:cBhvr>
                                        <p:cTn id="80" dur="1000" fill="hold"/>
                                        <p:tgtEl>
                                          <p:spTgt spid="14"/>
                                        </p:tgtEl>
                                        <p:attrNameLst>
                                          <p:attrName>ppt_x</p:attrName>
                                        </p:attrNameLst>
                                      </p:cBhvr>
                                      <p:tavLst>
                                        <p:tav tm="0">
                                          <p:val>
                                            <p:strVal val="#ppt_x"/>
                                          </p:val>
                                        </p:tav>
                                        <p:tav tm="100000">
                                          <p:val>
                                            <p:strVal val="#ppt_x"/>
                                          </p:val>
                                        </p:tav>
                                      </p:tavLst>
                                    </p:anim>
                                    <p:anim calcmode="lin" valueType="num">
                                      <p:cBhvr>
                                        <p:cTn id="8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1000"/>
                                        <p:tgtEl>
                                          <p:spTgt spid="16"/>
                                        </p:tgtEl>
                                      </p:cBhvr>
                                    </p:animEffect>
                                    <p:anim calcmode="lin" valueType="num">
                                      <p:cBhvr>
                                        <p:cTn id="87" dur="1000" fill="hold"/>
                                        <p:tgtEl>
                                          <p:spTgt spid="16"/>
                                        </p:tgtEl>
                                        <p:attrNameLst>
                                          <p:attrName>ppt_x</p:attrName>
                                        </p:attrNameLst>
                                      </p:cBhvr>
                                      <p:tavLst>
                                        <p:tav tm="0">
                                          <p:val>
                                            <p:strVal val="#ppt_x"/>
                                          </p:val>
                                        </p:tav>
                                        <p:tav tm="100000">
                                          <p:val>
                                            <p:strVal val="#ppt_x"/>
                                          </p:val>
                                        </p:tav>
                                      </p:tavLst>
                                    </p:anim>
                                    <p:anim calcmode="lin" valueType="num">
                                      <p:cBhvr>
                                        <p:cTn id="8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1000"/>
                                        <p:tgtEl>
                                          <p:spTgt spid="17"/>
                                        </p:tgtEl>
                                      </p:cBhvr>
                                    </p:animEffect>
                                    <p:anim calcmode="lin" valueType="num">
                                      <p:cBhvr>
                                        <p:cTn id="94" dur="1000" fill="hold"/>
                                        <p:tgtEl>
                                          <p:spTgt spid="17"/>
                                        </p:tgtEl>
                                        <p:attrNameLst>
                                          <p:attrName>ppt_x</p:attrName>
                                        </p:attrNameLst>
                                      </p:cBhvr>
                                      <p:tavLst>
                                        <p:tav tm="0">
                                          <p:val>
                                            <p:strVal val="#ppt_x"/>
                                          </p:val>
                                        </p:tav>
                                        <p:tav tm="100000">
                                          <p:val>
                                            <p:strVal val="#ppt_x"/>
                                          </p:val>
                                        </p:tav>
                                      </p:tavLst>
                                    </p:anim>
                                    <p:anim calcmode="lin" valueType="num">
                                      <p:cBhvr>
                                        <p:cTn id="9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1000"/>
                                        <p:tgtEl>
                                          <p:spTgt spid="20"/>
                                        </p:tgtEl>
                                      </p:cBhvr>
                                    </p:animEffect>
                                    <p:anim calcmode="lin" valueType="num">
                                      <p:cBhvr>
                                        <p:cTn id="101" dur="1000" fill="hold"/>
                                        <p:tgtEl>
                                          <p:spTgt spid="20"/>
                                        </p:tgtEl>
                                        <p:attrNameLst>
                                          <p:attrName>ppt_x</p:attrName>
                                        </p:attrNameLst>
                                      </p:cBhvr>
                                      <p:tavLst>
                                        <p:tav tm="0">
                                          <p:val>
                                            <p:strVal val="#ppt_x"/>
                                          </p:val>
                                        </p:tav>
                                        <p:tav tm="100000">
                                          <p:val>
                                            <p:strVal val="#ppt_x"/>
                                          </p:val>
                                        </p:tav>
                                      </p:tavLst>
                                    </p:anim>
                                    <p:anim calcmode="lin" valueType="num">
                                      <p:cBhvr>
                                        <p:cTn id="10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1000"/>
                                        <p:tgtEl>
                                          <p:spTgt spid="15"/>
                                        </p:tgtEl>
                                      </p:cBhvr>
                                    </p:animEffect>
                                    <p:anim calcmode="lin" valueType="num">
                                      <p:cBhvr>
                                        <p:cTn id="108" dur="1000" fill="hold"/>
                                        <p:tgtEl>
                                          <p:spTgt spid="15"/>
                                        </p:tgtEl>
                                        <p:attrNameLst>
                                          <p:attrName>ppt_x</p:attrName>
                                        </p:attrNameLst>
                                      </p:cBhvr>
                                      <p:tavLst>
                                        <p:tav tm="0">
                                          <p:val>
                                            <p:strVal val="#ppt_x"/>
                                          </p:val>
                                        </p:tav>
                                        <p:tav tm="100000">
                                          <p:val>
                                            <p:strVal val="#ppt_x"/>
                                          </p:val>
                                        </p:tav>
                                      </p:tavLst>
                                    </p:anim>
                                    <p:anim calcmode="lin" valueType="num">
                                      <p:cBhvr>
                                        <p:cTn id="10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18"/>
                                        </p:tgtEl>
                                        <p:attrNameLst>
                                          <p:attrName>style.visibility</p:attrName>
                                        </p:attrNameLst>
                                      </p:cBhvr>
                                      <p:to>
                                        <p:strVal val="visible"/>
                                      </p:to>
                                    </p:set>
                                    <p:animEffect transition="in" filter="fade">
                                      <p:cBhvr>
                                        <p:cTn id="114" dur="1000"/>
                                        <p:tgtEl>
                                          <p:spTgt spid="18"/>
                                        </p:tgtEl>
                                      </p:cBhvr>
                                    </p:animEffect>
                                    <p:anim calcmode="lin" valueType="num">
                                      <p:cBhvr>
                                        <p:cTn id="115" dur="1000" fill="hold"/>
                                        <p:tgtEl>
                                          <p:spTgt spid="18"/>
                                        </p:tgtEl>
                                        <p:attrNameLst>
                                          <p:attrName>ppt_x</p:attrName>
                                        </p:attrNameLst>
                                      </p:cBhvr>
                                      <p:tavLst>
                                        <p:tav tm="0">
                                          <p:val>
                                            <p:strVal val="#ppt_x"/>
                                          </p:val>
                                        </p:tav>
                                        <p:tav tm="100000">
                                          <p:val>
                                            <p:strVal val="#ppt_x"/>
                                          </p:val>
                                        </p:tav>
                                      </p:tavLst>
                                    </p:anim>
                                    <p:anim calcmode="lin" valueType="num">
                                      <p:cBhvr>
                                        <p:cTn id="1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22"/>
                                        </p:tgtEl>
                                        <p:attrNameLst>
                                          <p:attrName>style.visibility</p:attrName>
                                        </p:attrNameLst>
                                      </p:cBhvr>
                                      <p:to>
                                        <p:strVal val="visible"/>
                                      </p:to>
                                    </p:set>
                                    <p:animEffect transition="in" filter="fade">
                                      <p:cBhvr>
                                        <p:cTn id="121" dur="1000"/>
                                        <p:tgtEl>
                                          <p:spTgt spid="22"/>
                                        </p:tgtEl>
                                      </p:cBhvr>
                                    </p:animEffect>
                                    <p:anim calcmode="lin" valueType="num">
                                      <p:cBhvr>
                                        <p:cTn id="122" dur="1000" fill="hold"/>
                                        <p:tgtEl>
                                          <p:spTgt spid="22"/>
                                        </p:tgtEl>
                                        <p:attrNameLst>
                                          <p:attrName>ppt_x</p:attrName>
                                        </p:attrNameLst>
                                      </p:cBhvr>
                                      <p:tavLst>
                                        <p:tav tm="0">
                                          <p:val>
                                            <p:strVal val="#ppt_x"/>
                                          </p:val>
                                        </p:tav>
                                        <p:tav tm="100000">
                                          <p:val>
                                            <p:strVal val="#ppt_x"/>
                                          </p:val>
                                        </p:tav>
                                      </p:tavLst>
                                    </p:anim>
                                    <p:anim calcmode="lin" valueType="num">
                                      <p:cBhvr>
                                        <p:cTn id="1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23"/>
                                        </p:tgtEl>
                                        <p:attrNameLst>
                                          <p:attrName>style.visibility</p:attrName>
                                        </p:attrNameLst>
                                      </p:cBhvr>
                                      <p:to>
                                        <p:strVal val="visible"/>
                                      </p:to>
                                    </p:set>
                                    <p:animEffect transition="in" filter="fade">
                                      <p:cBhvr>
                                        <p:cTn id="128" dur="1000"/>
                                        <p:tgtEl>
                                          <p:spTgt spid="23"/>
                                        </p:tgtEl>
                                      </p:cBhvr>
                                    </p:animEffect>
                                    <p:anim calcmode="lin" valueType="num">
                                      <p:cBhvr>
                                        <p:cTn id="129" dur="1000" fill="hold"/>
                                        <p:tgtEl>
                                          <p:spTgt spid="23"/>
                                        </p:tgtEl>
                                        <p:attrNameLst>
                                          <p:attrName>ppt_x</p:attrName>
                                        </p:attrNameLst>
                                      </p:cBhvr>
                                      <p:tavLst>
                                        <p:tav tm="0">
                                          <p:val>
                                            <p:strVal val="#ppt_x"/>
                                          </p:val>
                                        </p:tav>
                                        <p:tav tm="100000">
                                          <p:val>
                                            <p:strVal val="#ppt_x"/>
                                          </p:val>
                                        </p:tav>
                                      </p:tavLst>
                                    </p:anim>
                                    <p:anim calcmode="lin" valueType="num">
                                      <p:cBhvr>
                                        <p:cTn id="1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2"/>
                                        </p:tgtEl>
                                        <p:attrNameLst>
                                          <p:attrName>style.visibility</p:attrName>
                                        </p:attrNameLst>
                                      </p:cBhvr>
                                      <p:to>
                                        <p:strVal val="visible"/>
                                      </p:to>
                                    </p:set>
                                    <p:animEffect transition="in" filter="fade">
                                      <p:cBhvr>
                                        <p:cTn id="135" dur="1000"/>
                                        <p:tgtEl>
                                          <p:spTgt spid="2"/>
                                        </p:tgtEl>
                                      </p:cBhvr>
                                    </p:animEffect>
                                    <p:anim calcmode="lin" valueType="num">
                                      <p:cBhvr>
                                        <p:cTn id="136" dur="1000" fill="hold"/>
                                        <p:tgtEl>
                                          <p:spTgt spid="2"/>
                                        </p:tgtEl>
                                        <p:attrNameLst>
                                          <p:attrName>ppt_x</p:attrName>
                                        </p:attrNameLst>
                                      </p:cBhvr>
                                      <p:tavLst>
                                        <p:tav tm="0">
                                          <p:val>
                                            <p:strVal val="#ppt_x"/>
                                          </p:val>
                                        </p:tav>
                                        <p:tav tm="100000">
                                          <p:val>
                                            <p:strVal val="#ppt_x"/>
                                          </p:val>
                                        </p:tav>
                                      </p:tavLst>
                                    </p:anim>
                                    <p:anim calcmode="lin" valueType="num">
                                      <p:cBhvr>
                                        <p:cTn id="1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38"/>
                                        </p:tgtEl>
                                        <p:attrNameLst>
                                          <p:attrName>style.visibility</p:attrName>
                                        </p:attrNameLst>
                                      </p:cBhvr>
                                      <p:to>
                                        <p:strVal val="visible"/>
                                      </p:to>
                                    </p:set>
                                    <p:animEffect transition="in" filter="fade">
                                      <p:cBhvr>
                                        <p:cTn id="142" dur="1000"/>
                                        <p:tgtEl>
                                          <p:spTgt spid="38"/>
                                        </p:tgtEl>
                                      </p:cBhvr>
                                    </p:animEffect>
                                    <p:anim calcmode="lin" valueType="num">
                                      <p:cBhvr>
                                        <p:cTn id="143" dur="1000" fill="hold"/>
                                        <p:tgtEl>
                                          <p:spTgt spid="38"/>
                                        </p:tgtEl>
                                        <p:attrNameLst>
                                          <p:attrName>ppt_x</p:attrName>
                                        </p:attrNameLst>
                                      </p:cBhvr>
                                      <p:tavLst>
                                        <p:tav tm="0">
                                          <p:val>
                                            <p:strVal val="#ppt_x"/>
                                          </p:val>
                                        </p:tav>
                                        <p:tav tm="100000">
                                          <p:val>
                                            <p:strVal val="#ppt_x"/>
                                          </p:val>
                                        </p:tav>
                                      </p:tavLst>
                                    </p:anim>
                                    <p:anim calcmode="lin" valueType="num">
                                      <p:cBhvr>
                                        <p:cTn id="14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6"/>
                                        </p:tgtEl>
                                        <p:attrNameLst>
                                          <p:attrName>style.visibility</p:attrName>
                                        </p:attrNameLst>
                                      </p:cBhvr>
                                      <p:to>
                                        <p:strVal val="visible"/>
                                      </p:to>
                                    </p:set>
                                    <p:animEffect transition="in" filter="fade">
                                      <p:cBhvr>
                                        <p:cTn id="149" dur="1000"/>
                                        <p:tgtEl>
                                          <p:spTgt spid="6"/>
                                        </p:tgtEl>
                                      </p:cBhvr>
                                    </p:animEffect>
                                    <p:anim calcmode="lin" valueType="num">
                                      <p:cBhvr>
                                        <p:cTn id="150" dur="1000" fill="hold"/>
                                        <p:tgtEl>
                                          <p:spTgt spid="6"/>
                                        </p:tgtEl>
                                        <p:attrNameLst>
                                          <p:attrName>ppt_x</p:attrName>
                                        </p:attrNameLst>
                                      </p:cBhvr>
                                      <p:tavLst>
                                        <p:tav tm="0">
                                          <p:val>
                                            <p:strVal val="#ppt_x"/>
                                          </p:val>
                                        </p:tav>
                                        <p:tav tm="100000">
                                          <p:val>
                                            <p:strVal val="#ppt_x"/>
                                          </p:val>
                                        </p:tav>
                                      </p:tavLst>
                                    </p:anim>
                                    <p:anim calcmode="lin" valueType="num">
                                      <p:cBhvr>
                                        <p:cTn id="1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10"/>
                                        </p:tgtEl>
                                        <p:attrNameLst>
                                          <p:attrName>style.visibility</p:attrName>
                                        </p:attrNameLst>
                                      </p:cBhvr>
                                      <p:to>
                                        <p:strVal val="visible"/>
                                      </p:to>
                                    </p:set>
                                    <p:animEffect transition="in" filter="fade">
                                      <p:cBhvr>
                                        <p:cTn id="156" dur="1000"/>
                                        <p:tgtEl>
                                          <p:spTgt spid="10"/>
                                        </p:tgtEl>
                                      </p:cBhvr>
                                    </p:animEffect>
                                    <p:anim calcmode="lin" valueType="num">
                                      <p:cBhvr>
                                        <p:cTn id="157" dur="1000" fill="hold"/>
                                        <p:tgtEl>
                                          <p:spTgt spid="10"/>
                                        </p:tgtEl>
                                        <p:attrNameLst>
                                          <p:attrName>ppt_x</p:attrName>
                                        </p:attrNameLst>
                                      </p:cBhvr>
                                      <p:tavLst>
                                        <p:tav tm="0">
                                          <p:val>
                                            <p:strVal val="#ppt_x"/>
                                          </p:val>
                                        </p:tav>
                                        <p:tav tm="100000">
                                          <p:val>
                                            <p:strVal val="#ppt_x"/>
                                          </p:val>
                                        </p:tav>
                                      </p:tavLst>
                                    </p:anim>
                                    <p:anim calcmode="lin" valueType="num">
                                      <p:cBhvr>
                                        <p:cTn id="1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38" grpId="0" animBg="1"/>
      <p:bldP spid="2" grpId="0" animBg="1"/>
      <p:bldP spid="6" grpId="0" animBg="1"/>
      <p:bldP spid="10" grpId="0" animBg="1"/>
      <p:bldP spid="12" grpId="0" animBg="1"/>
      <p:bldP spid="14" grpId="0" animBg="1"/>
      <p:bldP spid="15" grpId="0" animBg="1"/>
      <p:bldP spid="16" grpId="0" animBg="1"/>
      <p:bldP spid="17" grpId="0" animBg="1"/>
      <p:bldP spid="18" grpId="0" animBg="1"/>
      <p:bldP spid="20" grpId="0" animBg="1"/>
      <p:bldP spid="22" grpId="0" animBg="1"/>
      <p:bldP spid="23" grpId="0" animBg="1"/>
      <p:bldP spid="25" grpId="0" animBg="1"/>
      <p:bldP spid="37" grpId="0" animBg="1"/>
      <p:bldP spid="63" grpId="0" animBg="1"/>
      <p:bldP spid="65" grpId="0" animBg="1"/>
      <p:bldP spid="67" grpId="0" animBg="1"/>
      <p:bldP spid="6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8E29C7-2918-443D-BDCA-DA088811F2C2}"/>
              </a:ext>
            </a:extLst>
          </p:cNvPr>
          <p:cNvSpPr>
            <a:spLocks noGrp="1"/>
          </p:cNvSpPr>
          <p:nvPr>
            <p:ph idx="1"/>
          </p:nvPr>
        </p:nvSpPr>
        <p:spPr>
          <a:xfrm>
            <a:off x="581659" y="1492329"/>
            <a:ext cx="7261861" cy="2264415"/>
          </a:xfrm>
        </p:spPr>
        <p:txBody>
          <a:bodyPr/>
          <a:lstStyle/>
          <a:p>
            <a:pPr>
              <a:buClr>
                <a:srgbClr val="4EC3E0"/>
              </a:buClr>
            </a:pPr>
            <a:r>
              <a:rPr lang="en-US" sz="2400" dirty="0">
                <a:latin typeface="Futura PT Light" panose="020B0402020204020303" pitchFamily="34" charset="77"/>
              </a:rPr>
              <a:t>Wants to Lose Weight</a:t>
            </a:r>
          </a:p>
          <a:p>
            <a:pPr>
              <a:buClr>
                <a:srgbClr val="4EC3E0"/>
              </a:buClr>
            </a:pPr>
            <a:r>
              <a:rPr lang="en-US" sz="2400" dirty="0">
                <a:latin typeface="Futura PT Light" panose="020B0402020204020303" pitchFamily="34" charset="77"/>
              </a:rPr>
              <a:t>Migraine History</a:t>
            </a:r>
          </a:p>
          <a:p>
            <a:pPr>
              <a:buClr>
                <a:srgbClr val="4EC3E0"/>
              </a:buClr>
            </a:pPr>
            <a:r>
              <a:rPr lang="en-US" sz="2400" dirty="0">
                <a:latin typeface="Futura PT Light" panose="020B0402020204020303" pitchFamily="34" charset="77"/>
              </a:rPr>
              <a:t>High Stress Job –Leaves Home at 5:30 AM</a:t>
            </a:r>
          </a:p>
          <a:p>
            <a:pPr>
              <a:buClr>
                <a:srgbClr val="4EC3E0"/>
              </a:buClr>
            </a:pPr>
            <a:r>
              <a:rPr lang="en-US" sz="2400" dirty="0">
                <a:latin typeface="Futura PT Light" panose="020B0402020204020303" pitchFamily="34" charset="77"/>
              </a:rPr>
              <a:t>Partner introduced her to Panamanian Diet</a:t>
            </a:r>
          </a:p>
          <a:p>
            <a:pPr marL="0" indent="0">
              <a:buClr>
                <a:srgbClr val="4EC3E0"/>
              </a:buClr>
              <a:buNone/>
            </a:pPr>
            <a:endParaRPr lang="en-US" dirty="0">
              <a:latin typeface="Futura PT Light" panose="020B0402020204020303" pitchFamily="34" charset="77"/>
            </a:endParaRPr>
          </a:p>
        </p:txBody>
      </p:sp>
      <p:pic>
        <p:nvPicPr>
          <p:cNvPr id="4" name="Picture 3">
            <a:extLst>
              <a:ext uri="{FF2B5EF4-FFF2-40B4-BE49-F238E27FC236}">
                <a16:creationId xmlns:a16="http://schemas.microsoft.com/office/drawing/2014/main" id="{7AAD5E33-09B7-4546-BA09-5F2C895F00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23" t="-539" r="-146" b="-729"/>
          <a:stretch/>
        </p:blipFill>
        <p:spPr>
          <a:xfrm>
            <a:off x="440538" y="3907202"/>
            <a:ext cx="3636162" cy="2424108"/>
          </a:xfrm>
          <a:prstGeom prst="rect">
            <a:avLst/>
          </a:prstGeom>
        </p:spPr>
      </p:pic>
      <p:pic>
        <p:nvPicPr>
          <p:cNvPr id="5122" name="Picture 2" descr="woman in purple shirt holding green and yellow floral ceramic bowl">
            <a:extLst>
              <a:ext uri="{FF2B5EF4-FFF2-40B4-BE49-F238E27FC236}">
                <a16:creationId xmlns:a16="http://schemas.microsoft.com/office/drawing/2014/main" id="{9F0CB8BD-88C8-4C41-8959-C0515BB1985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034725" y="3890415"/>
            <a:ext cx="3575615" cy="238374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oman sitting beside wrap foods in gray stainless steel cooking pot">
            <a:extLst>
              <a:ext uri="{FF2B5EF4-FFF2-40B4-BE49-F238E27FC236}">
                <a16:creationId xmlns:a16="http://schemas.microsoft.com/office/drawing/2014/main" id="{0924C493-B8AA-4C57-95E6-1D4AAF33667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71"/>
          <a:stretch/>
        </p:blipFill>
        <p:spPr bwMode="auto">
          <a:xfrm>
            <a:off x="4267905" y="3927384"/>
            <a:ext cx="3575615" cy="23837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4FF7884-0CFB-4A12-8CCB-818A07AC38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34725" y="1342357"/>
            <a:ext cx="3575615" cy="2383743"/>
          </a:xfrm>
          <a:prstGeom prst="rect">
            <a:avLst/>
          </a:prstGeom>
        </p:spPr>
      </p:pic>
      <p:grpSp>
        <p:nvGrpSpPr>
          <p:cNvPr id="9" name="Group 8">
            <a:extLst>
              <a:ext uri="{FF2B5EF4-FFF2-40B4-BE49-F238E27FC236}">
                <a16:creationId xmlns:a16="http://schemas.microsoft.com/office/drawing/2014/main" id="{1F0E5672-8254-A74B-ABB9-3C92B925E885}"/>
              </a:ext>
            </a:extLst>
          </p:cNvPr>
          <p:cNvGrpSpPr/>
          <p:nvPr/>
        </p:nvGrpSpPr>
        <p:grpSpPr>
          <a:xfrm>
            <a:off x="0" y="0"/>
            <a:ext cx="1438835" cy="377465"/>
            <a:chOff x="0" y="0"/>
            <a:chExt cx="1716066" cy="450194"/>
          </a:xfrm>
        </p:grpSpPr>
        <p:sp>
          <p:nvSpPr>
            <p:cNvPr id="10" name="Rectangle 9">
              <a:extLst>
                <a:ext uri="{FF2B5EF4-FFF2-40B4-BE49-F238E27FC236}">
                  <a16:creationId xmlns:a16="http://schemas.microsoft.com/office/drawing/2014/main" id="{797BF2E8-00E7-4247-B4F9-7FA846C88D24}"/>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7600766-5D49-E44D-816E-7C3C416FCB5A}"/>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2A116208-E6FE-9746-A557-33AE0CCEE57E}"/>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F0E2504-8772-F246-AE0C-829F06B9ED94}"/>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1">
            <a:extLst>
              <a:ext uri="{FF2B5EF4-FFF2-40B4-BE49-F238E27FC236}">
                <a16:creationId xmlns:a16="http://schemas.microsoft.com/office/drawing/2014/main" id="{9720A3A2-A99A-8544-BAE4-60A9343DB1B7}"/>
              </a:ext>
            </a:extLst>
          </p:cNvPr>
          <p:cNvSpPr txBox="1">
            <a:spLocks/>
          </p:cNvSpPr>
          <p:nvPr/>
        </p:nvSpPr>
        <p:spPr>
          <a:xfrm>
            <a:off x="4076700" y="6499033"/>
            <a:ext cx="4038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 2020 US </a:t>
            </a:r>
            <a:r>
              <a:rPr lang="en-US" sz="800" dirty="0" err="1"/>
              <a:t>BioTek</a:t>
            </a:r>
            <a:r>
              <a:rPr lang="en-US" sz="800" dirty="0"/>
              <a:t> Laboratories, LLC. All Rights Reserved.</a:t>
            </a:r>
          </a:p>
        </p:txBody>
      </p:sp>
      <p:cxnSp>
        <p:nvCxnSpPr>
          <p:cNvPr id="16" name="Straight Connector 15">
            <a:extLst>
              <a:ext uri="{FF2B5EF4-FFF2-40B4-BE49-F238E27FC236}">
                <a16:creationId xmlns:a16="http://schemas.microsoft.com/office/drawing/2014/main" id="{608CC77E-9FEA-0B41-85A5-B0AA48847DB2}"/>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BF2B3EB-FCA9-4049-B44E-D37DB8130E6B}"/>
              </a:ext>
            </a:extLst>
          </p:cNvPr>
          <p:cNvCxnSpPr>
            <a:cxnSpLocks/>
          </p:cNvCxnSpPr>
          <p:nvPr/>
        </p:nvCxnSpPr>
        <p:spPr>
          <a:xfrm>
            <a:off x="447675" y="1109659"/>
            <a:ext cx="11249884"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578F1330-72CD-7F43-BF4F-24588B8B3E31}"/>
              </a:ext>
            </a:extLst>
          </p:cNvPr>
          <p:cNvSpPr txBox="1">
            <a:spLocks/>
          </p:cNvSpPr>
          <p:nvPr/>
        </p:nvSpPr>
        <p:spPr>
          <a:xfrm>
            <a:off x="447675" y="557349"/>
            <a:ext cx="10515600" cy="6713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rgbClr val="1D428A"/>
                </a:solidFill>
                <a:latin typeface="Futura PT Demi"/>
              </a:rPr>
              <a:t>40 Year Old Female Executive</a:t>
            </a:r>
            <a:endParaRPr lang="en-US" sz="3200" dirty="0">
              <a:solidFill>
                <a:srgbClr val="1D428A"/>
              </a:solidFill>
            </a:endParaRPr>
          </a:p>
          <a:p>
            <a:endParaRPr lang="en-US" sz="3200" dirty="0">
              <a:solidFill>
                <a:srgbClr val="1D428A"/>
              </a:solidFill>
            </a:endParaRPr>
          </a:p>
        </p:txBody>
      </p:sp>
    </p:spTree>
    <p:extLst>
      <p:ext uri="{BB962C8B-B14F-4D97-AF65-F5344CB8AC3E}">
        <p14:creationId xmlns:p14="http://schemas.microsoft.com/office/powerpoint/2010/main" val="2512595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421C2B-2027-47E7-A3D7-B9CAFC5EF3CF}"/>
              </a:ext>
            </a:extLst>
          </p:cNvPr>
          <p:cNvPicPr>
            <a:picLocks noChangeAspect="1"/>
          </p:cNvPicPr>
          <p:nvPr/>
        </p:nvPicPr>
        <p:blipFill>
          <a:blip r:embed="rId2"/>
          <a:stretch>
            <a:fillRect/>
          </a:stretch>
        </p:blipFill>
        <p:spPr>
          <a:xfrm>
            <a:off x="-44443" y="0"/>
            <a:ext cx="5917793" cy="6858000"/>
          </a:xfrm>
          <a:prstGeom prst="rect">
            <a:avLst/>
          </a:prstGeom>
        </p:spPr>
      </p:pic>
      <p:pic>
        <p:nvPicPr>
          <p:cNvPr id="7" name="Picture 6">
            <a:extLst>
              <a:ext uri="{FF2B5EF4-FFF2-40B4-BE49-F238E27FC236}">
                <a16:creationId xmlns:a16="http://schemas.microsoft.com/office/drawing/2014/main" id="{3C2D5239-DF8D-420C-A857-9A2B3B30362D}"/>
              </a:ext>
            </a:extLst>
          </p:cNvPr>
          <p:cNvPicPr>
            <a:picLocks noChangeAspect="1"/>
          </p:cNvPicPr>
          <p:nvPr/>
        </p:nvPicPr>
        <p:blipFill>
          <a:blip r:embed="rId3"/>
          <a:stretch>
            <a:fillRect/>
          </a:stretch>
        </p:blipFill>
        <p:spPr>
          <a:xfrm>
            <a:off x="6755993" y="0"/>
            <a:ext cx="5445011" cy="6858000"/>
          </a:xfrm>
          <a:prstGeom prst="rect">
            <a:avLst/>
          </a:prstGeom>
        </p:spPr>
      </p:pic>
      <p:sp>
        <p:nvSpPr>
          <p:cNvPr id="8" name="Footer Placeholder 1">
            <a:extLst>
              <a:ext uri="{FF2B5EF4-FFF2-40B4-BE49-F238E27FC236}">
                <a16:creationId xmlns:a16="http://schemas.microsoft.com/office/drawing/2014/main" id="{2FC51B47-22EB-48A0-A19F-6C39D960B3C3}"/>
              </a:ext>
            </a:extLst>
          </p:cNvPr>
          <p:cNvSpPr>
            <a:spLocks noGrp="1"/>
          </p:cNvSpPr>
          <p:nvPr>
            <p:ph type="ftr" sz="quarter" idx="11"/>
          </p:nvPr>
        </p:nvSpPr>
        <p:spPr>
          <a:xfrm>
            <a:off x="8915400" y="6581115"/>
            <a:ext cx="4114800" cy="365125"/>
          </a:xfrm>
        </p:spPr>
        <p:txBody>
          <a:bodyPr/>
          <a:lstStyle/>
          <a:p>
            <a:r>
              <a:rPr lang="en-US" sz="800" dirty="0"/>
              <a:t>© 2020 US </a:t>
            </a:r>
            <a:r>
              <a:rPr lang="en-US" sz="800" dirty="0" err="1"/>
              <a:t>BioTek</a:t>
            </a:r>
            <a:r>
              <a:rPr lang="en-US" sz="800" dirty="0"/>
              <a:t> Laboratories, LLC. All Rights Reserved.</a:t>
            </a:r>
          </a:p>
        </p:txBody>
      </p:sp>
      <p:sp>
        <p:nvSpPr>
          <p:cNvPr id="11" name="Rectangle 10">
            <a:extLst>
              <a:ext uri="{FF2B5EF4-FFF2-40B4-BE49-F238E27FC236}">
                <a16:creationId xmlns:a16="http://schemas.microsoft.com/office/drawing/2014/main" id="{53497668-723B-4505-AAFF-8747219617A9}"/>
              </a:ext>
            </a:extLst>
          </p:cNvPr>
          <p:cNvSpPr/>
          <p:nvPr/>
        </p:nvSpPr>
        <p:spPr>
          <a:xfrm>
            <a:off x="3091458" y="67945"/>
            <a:ext cx="1685676" cy="145746"/>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2" name="Rectangle 11">
            <a:extLst>
              <a:ext uri="{FF2B5EF4-FFF2-40B4-BE49-F238E27FC236}">
                <a16:creationId xmlns:a16="http://schemas.microsoft.com/office/drawing/2014/main" id="{1C391B12-D45A-401E-9FB2-C54D8766FCAA}"/>
              </a:ext>
            </a:extLst>
          </p:cNvPr>
          <p:cNvSpPr/>
          <p:nvPr/>
        </p:nvSpPr>
        <p:spPr>
          <a:xfrm>
            <a:off x="9478498" y="28321"/>
            <a:ext cx="1685676" cy="145746"/>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417287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80">
                                          <p:stCondLst>
                                            <p:cond delay="0"/>
                                          </p:stCondLst>
                                        </p:cTn>
                                        <p:tgtEl>
                                          <p:spTgt spid="12"/>
                                        </p:tgtEl>
                                      </p:cBhvr>
                                    </p:animEffect>
                                    <p:anim calcmode="lin" valueType="num">
                                      <p:cBhvr>
                                        <p:cTn id="1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8" dur="26">
                                          <p:stCondLst>
                                            <p:cond delay="650"/>
                                          </p:stCondLst>
                                        </p:cTn>
                                        <p:tgtEl>
                                          <p:spTgt spid="12"/>
                                        </p:tgtEl>
                                      </p:cBhvr>
                                      <p:to x="100000" y="60000"/>
                                    </p:animScale>
                                    <p:animScale>
                                      <p:cBhvr>
                                        <p:cTn id="19" dur="166" decel="50000">
                                          <p:stCondLst>
                                            <p:cond delay="676"/>
                                          </p:stCondLst>
                                        </p:cTn>
                                        <p:tgtEl>
                                          <p:spTgt spid="12"/>
                                        </p:tgtEl>
                                      </p:cBhvr>
                                      <p:to x="100000" y="100000"/>
                                    </p:animScale>
                                    <p:animScale>
                                      <p:cBhvr>
                                        <p:cTn id="20" dur="26">
                                          <p:stCondLst>
                                            <p:cond delay="1312"/>
                                          </p:stCondLst>
                                        </p:cTn>
                                        <p:tgtEl>
                                          <p:spTgt spid="12"/>
                                        </p:tgtEl>
                                      </p:cBhvr>
                                      <p:to x="100000" y="80000"/>
                                    </p:animScale>
                                    <p:animScale>
                                      <p:cBhvr>
                                        <p:cTn id="21" dur="166" decel="50000">
                                          <p:stCondLst>
                                            <p:cond delay="1338"/>
                                          </p:stCondLst>
                                        </p:cTn>
                                        <p:tgtEl>
                                          <p:spTgt spid="12"/>
                                        </p:tgtEl>
                                      </p:cBhvr>
                                      <p:to x="100000" y="100000"/>
                                    </p:animScale>
                                    <p:animScale>
                                      <p:cBhvr>
                                        <p:cTn id="22" dur="26">
                                          <p:stCondLst>
                                            <p:cond delay="1642"/>
                                          </p:stCondLst>
                                        </p:cTn>
                                        <p:tgtEl>
                                          <p:spTgt spid="12"/>
                                        </p:tgtEl>
                                      </p:cBhvr>
                                      <p:to x="100000" y="90000"/>
                                    </p:animScale>
                                    <p:animScale>
                                      <p:cBhvr>
                                        <p:cTn id="23" dur="166" decel="50000">
                                          <p:stCondLst>
                                            <p:cond delay="1668"/>
                                          </p:stCondLst>
                                        </p:cTn>
                                        <p:tgtEl>
                                          <p:spTgt spid="12"/>
                                        </p:tgtEl>
                                      </p:cBhvr>
                                      <p:to x="100000" y="100000"/>
                                    </p:animScale>
                                    <p:animScale>
                                      <p:cBhvr>
                                        <p:cTn id="24" dur="26">
                                          <p:stCondLst>
                                            <p:cond delay="1808"/>
                                          </p:stCondLst>
                                        </p:cTn>
                                        <p:tgtEl>
                                          <p:spTgt spid="12"/>
                                        </p:tgtEl>
                                      </p:cBhvr>
                                      <p:to x="100000" y="95000"/>
                                    </p:animScale>
                                    <p:animScale>
                                      <p:cBhvr>
                                        <p:cTn id="2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DD7AF-2EBB-4AB2-9A0D-0C77C5398F93}"/>
              </a:ext>
            </a:extLst>
          </p:cNvPr>
          <p:cNvSpPr>
            <a:spLocks noGrp="1"/>
          </p:cNvSpPr>
          <p:nvPr>
            <p:ph type="title"/>
          </p:nvPr>
        </p:nvSpPr>
        <p:spPr>
          <a:xfrm>
            <a:off x="447675" y="365126"/>
            <a:ext cx="10906125" cy="863600"/>
          </a:xfrm>
        </p:spPr>
        <p:txBody>
          <a:bodyPr>
            <a:normAutofit/>
          </a:bodyPr>
          <a:lstStyle/>
          <a:p>
            <a:r>
              <a:rPr lang="en-US" sz="3200" b="1" dirty="0">
                <a:solidFill>
                  <a:srgbClr val="1D428A"/>
                </a:solidFill>
                <a:latin typeface="Futura PT Demi"/>
              </a:rPr>
              <a:t>30 Year Old Marketing Guru</a:t>
            </a:r>
          </a:p>
        </p:txBody>
      </p:sp>
      <p:sp>
        <p:nvSpPr>
          <p:cNvPr id="3" name="Content Placeholder 2">
            <a:extLst>
              <a:ext uri="{FF2B5EF4-FFF2-40B4-BE49-F238E27FC236}">
                <a16:creationId xmlns:a16="http://schemas.microsoft.com/office/drawing/2014/main" id="{598EB9EE-69C5-441B-A2BB-88B77A72A51C}"/>
              </a:ext>
            </a:extLst>
          </p:cNvPr>
          <p:cNvSpPr>
            <a:spLocks noGrp="1"/>
          </p:cNvSpPr>
          <p:nvPr>
            <p:ph idx="1"/>
          </p:nvPr>
        </p:nvSpPr>
        <p:spPr>
          <a:xfrm>
            <a:off x="494440" y="1354649"/>
            <a:ext cx="7540285" cy="3145913"/>
          </a:xfrm>
        </p:spPr>
        <p:txBody>
          <a:bodyPr>
            <a:normAutofit/>
          </a:bodyPr>
          <a:lstStyle/>
          <a:p>
            <a:pPr>
              <a:buClr>
                <a:srgbClr val="4EC3E0"/>
              </a:buClr>
            </a:pPr>
            <a:r>
              <a:rPr lang="en-US" sz="2400" dirty="0">
                <a:latin typeface="Futura PT Light" panose="020B0402020204020303" pitchFamily="34" charset="77"/>
              </a:rPr>
              <a:t>General Wellness Goals</a:t>
            </a:r>
          </a:p>
          <a:p>
            <a:pPr>
              <a:buClr>
                <a:srgbClr val="4EC3E0"/>
              </a:buClr>
            </a:pPr>
            <a:r>
              <a:rPr lang="en-US" sz="2400" dirty="0">
                <a:latin typeface="Futura PT Light" panose="020B0402020204020303" pitchFamily="34" charset="77"/>
              </a:rPr>
              <a:t>Inflammation/GI Harmony</a:t>
            </a:r>
          </a:p>
          <a:p>
            <a:pPr>
              <a:buClr>
                <a:srgbClr val="4EC3E0"/>
              </a:buClr>
            </a:pPr>
            <a:r>
              <a:rPr lang="en-US" sz="2400" dirty="0">
                <a:latin typeface="Futura PT Light" panose="020B0402020204020303" pitchFamily="34" charset="77"/>
              </a:rPr>
              <a:t>Immune Optimization</a:t>
            </a:r>
          </a:p>
          <a:p>
            <a:pPr>
              <a:buClr>
                <a:srgbClr val="4EC3E0"/>
              </a:buClr>
            </a:pPr>
            <a:r>
              <a:rPr lang="en-US" sz="2400" dirty="0">
                <a:latin typeface="Futura PT Light" panose="020B0402020204020303" pitchFamily="34" charset="77"/>
              </a:rPr>
              <a:t>Partner is Korean—Eats Soy, Adzuki &amp; Mung Beans</a:t>
            </a:r>
          </a:p>
          <a:p>
            <a:pPr>
              <a:buClr>
                <a:srgbClr val="4EC3E0"/>
              </a:buClr>
            </a:pPr>
            <a:r>
              <a:rPr lang="en-US" sz="2400" dirty="0">
                <a:latin typeface="Futura PT Light" panose="020B0402020204020303" pitchFamily="34" charset="77"/>
              </a:rPr>
              <a:t>What Panel to Pick—Japanese or Asian? </a:t>
            </a:r>
          </a:p>
          <a:p>
            <a:pPr marL="0" indent="0">
              <a:buNone/>
            </a:pPr>
            <a:r>
              <a:rPr lang="en-US" dirty="0"/>
              <a:t>                                     </a:t>
            </a:r>
          </a:p>
        </p:txBody>
      </p:sp>
      <p:pic>
        <p:nvPicPr>
          <p:cNvPr id="4098" name="Picture 2" descr="noodles with meat and vegetables in white ceramic bowl">
            <a:extLst>
              <a:ext uri="{FF2B5EF4-FFF2-40B4-BE49-F238E27FC236}">
                <a16:creationId xmlns:a16="http://schemas.microsoft.com/office/drawing/2014/main" id="{4B5E8B84-0030-4E87-B260-3D4A632F17A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036895" y="1364663"/>
            <a:ext cx="3561327" cy="2383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ariety of cooked foods">
            <a:extLst>
              <a:ext uri="{FF2B5EF4-FFF2-40B4-BE49-F238E27FC236}">
                <a16:creationId xmlns:a16="http://schemas.microsoft.com/office/drawing/2014/main" id="{195C60E4-EDB9-4067-98B1-A50C2806503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67905" y="3920176"/>
            <a:ext cx="3575615" cy="238374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5C0D897-C7D9-EE49-8D97-A72E10DDEE79}"/>
              </a:ext>
            </a:extLst>
          </p:cNvPr>
          <p:cNvGrpSpPr/>
          <p:nvPr/>
        </p:nvGrpSpPr>
        <p:grpSpPr>
          <a:xfrm>
            <a:off x="0" y="0"/>
            <a:ext cx="1438835" cy="377465"/>
            <a:chOff x="0" y="0"/>
            <a:chExt cx="1716066" cy="450194"/>
          </a:xfrm>
        </p:grpSpPr>
        <p:sp>
          <p:nvSpPr>
            <p:cNvPr id="11" name="Rectangle 10">
              <a:extLst>
                <a:ext uri="{FF2B5EF4-FFF2-40B4-BE49-F238E27FC236}">
                  <a16:creationId xmlns:a16="http://schemas.microsoft.com/office/drawing/2014/main" id="{6AC11BFA-420C-664E-8175-F73EEA5A663F}"/>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610C95F-A574-734A-8920-D356F824958A}"/>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A0BC2642-37BB-4E40-AC14-1204E108C4C1}"/>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8144E6C-4212-F940-A073-E52FB2D3D704}"/>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ooter Placeholder 1">
            <a:extLst>
              <a:ext uri="{FF2B5EF4-FFF2-40B4-BE49-F238E27FC236}">
                <a16:creationId xmlns:a16="http://schemas.microsoft.com/office/drawing/2014/main" id="{688B9C16-48B3-0D40-8A01-3FC1219621CD}"/>
              </a:ext>
            </a:extLst>
          </p:cNvPr>
          <p:cNvSpPr txBox="1">
            <a:spLocks/>
          </p:cNvSpPr>
          <p:nvPr/>
        </p:nvSpPr>
        <p:spPr>
          <a:xfrm>
            <a:off x="4076700" y="6499033"/>
            <a:ext cx="4038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2020 US BioTek Laboratories, LLC. All Rights Reserved.</a:t>
            </a:r>
            <a:endParaRPr lang="en-US" sz="800" dirty="0"/>
          </a:p>
        </p:txBody>
      </p:sp>
      <p:cxnSp>
        <p:nvCxnSpPr>
          <p:cNvPr id="17" name="Straight Connector 16">
            <a:extLst>
              <a:ext uri="{FF2B5EF4-FFF2-40B4-BE49-F238E27FC236}">
                <a16:creationId xmlns:a16="http://schemas.microsoft.com/office/drawing/2014/main" id="{DB9FD1A8-5F98-4042-819B-C78242BE2136}"/>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C438632-8318-9147-900E-4A04CB3FCD89}"/>
              </a:ext>
            </a:extLst>
          </p:cNvPr>
          <p:cNvCxnSpPr>
            <a:cxnSpLocks/>
          </p:cNvCxnSpPr>
          <p:nvPr/>
        </p:nvCxnSpPr>
        <p:spPr>
          <a:xfrm>
            <a:off x="447675" y="1109659"/>
            <a:ext cx="11249884"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pic>
        <p:nvPicPr>
          <p:cNvPr id="19" name="Picture 18" descr="A bowl of food on a table&#10;&#10;Description automatically generated">
            <a:extLst>
              <a:ext uri="{FF2B5EF4-FFF2-40B4-BE49-F238E27FC236}">
                <a16:creationId xmlns:a16="http://schemas.microsoft.com/office/drawing/2014/main" id="{610F4849-E1AB-B844-96B8-93A0D008D9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811" y="3912920"/>
            <a:ext cx="3605889" cy="2398256"/>
          </a:xfrm>
          <a:prstGeom prst="rect">
            <a:avLst/>
          </a:prstGeom>
        </p:spPr>
      </p:pic>
      <p:pic>
        <p:nvPicPr>
          <p:cNvPr id="21" name="Picture 2">
            <a:extLst>
              <a:ext uri="{FF2B5EF4-FFF2-40B4-BE49-F238E27FC236}">
                <a16:creationId xmlns:a16="http://schemas.microsoft.com/office/drawing/2014/main" id="{7B10E627-4A4E-F94E-8CA4-1BE85D5737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8034725" y="3891118"/>
            <a:ext cx="3575615" cy="2382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855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70C340-EC46-46E3-BE5E-9630B443C7A3}"/>
              </a:ext>
            </a:extLst>
          </p:cNvPr>
          <p:cNvPicPr>
            <a:picLocks noChangeAspect="1"/>
          </p:cNvPicPr>
          <p:nvPr/>
        </p:nvPicPr>
        <p:blipFill>
          <a:blip r:embed="rId2"/>
          <a:stretch>
            <a:fillRect/>
          </a:stretch>
        </p:blipFill>
        <p:spPr>
          <a:xfrm>
            <a:off x="0" y="0"/>
            <a:ext cx="5656731" cy="6858000"/>
          </a:xfrm>
          <a:prstGeom prst="rect">
            <a:avLst/>
          </a:prstGeom>
        </p:spPr>
      </p:pic>
      <p:pic>
        <p:nvPicPr>
          <p:cNvPr id="7" name="Picture 6">
            <a:extLst>
              <a:ext uri="{FF2B5EF4-FFF2-40B4-BE49-F238E27FC236}">
                <a16:creationId xmlns:a16="http://schemas.microsoft.com/office/drawing/2014/main" id="{1D373C33-2E18-454F-8BEA-0C5C62FF4AA3}"/>
              </a:ext>
            </a:extLst>
          </p:cNvPr>
          <p:cNvPicPr>
            <a:picLocks noChangeAspect="1"/>
          </p:cNvPicPr>
          <p:nvPr/>
        </p:nvPicPr>
        <p:blipFill>
          <a:blip r:embed="rId3"/>
          <a:stretch>
            <a:fillRect/>
          </a:stretch>
        </p:blipFill>
        <p:spPr>
          <a:xfrm>
            <a:off x="6417445" y="0"/>
            <a:ext cx="5645615" cy="6858000"/>
          </a:xfrm>
          <a:prstGeom prst="rect">
            <a:avLst/>
          </a:prstGeom>
        </p:spPr>
      </p:pic>
      <p:pic>
        <p:nvPicPr>
          <p:cNvPr id="10" name="Content Placeholder 8">
            <a:extLst>
              <a:ext uri="{FF2B5EF4-FFF2-40B4-BE49-F238E27FC236}">
                <a16:creationId xmlns:a16="http://schemas.microsoft.com/office/drawing/2014/main" id="{67AB48E3-C3DB-4AEE-9FA5-FADF0A17B30A}"/>
              </a:ext>
            </a:extLst>
          </p:cNvPr>
          <p:cNvPicPr>
            <a:picLocks noChangeAspect="1"/>
          </p:cNvPicPr>
          <p:nvPr/>
        </p:nvPicPr>
        <p:blipFill>
          <a:blip r:embed="rId4"/>
          <a:stretch>
            <a:fillRect/>
          </a:stretch>
        </p:blipFill>
        <p:spPr>
          <a:xfrm>
            <a:off x="3377528" y="2865748"/>
            <a:ext cx="2060741" cy="3842789"/>
          </a:xfrm>
          <a:prstGeom prst="rect">
            <a:avLst/>
          </a:prstGeom>
        </p:spPr>
      </p:pic>
      <p:pic>
        <p:nvPicPr>
          <p:cNvPr id="12" name="Picture 11">
            <a:extLst>
              <a:ext uri="{FF2B5EF4-FFF2-40B4-BE49-F238E27FC236}">
                <a16:creationId xmlns:a16="http://schemas.microsoft.com/office/drawing/2014/main" id="{BB8AA476-208E-4C4D-B98A-7EEFE24B4E2A}"/>
              </a:ext>
            </a:extLst>
          </p:cNvPr>
          <p:cNvPicPr>
            <a:picLocks noChangeAspect="1"/>
          </p:cNvPicPr>
          <p:nvPr/>
        </p:nvPicPr>
        <p:blipFill>
          <a:blip r:embed="rId5"/>
          <a:stretch>
            <a:fillRect/>
          </a:stretch>
        </p:blipFill>
        <p:spPr>
          <a:xfrm>
            <a:off x="3159066" y="1040417"/>
            <a:ext cx="2226901" cy="1825331"/>
          </a:xfrm>
          <a:prstGeom prst="rect">
            <a:avLst/>
          </a:prstGeom>
        </p:spPr>
      </p:pic>
      <p:sp>
        <p:nvSpPr>
          <p:cNvPr id="17" name="Rectangle 16">
            <a:extLst>
              <a:ext uri="{FF2B5EF4-FFF2-40B4-BE49-F238E27FC236}">
                <a16:creationId xmlns:a16="http://schemas.microsoft.com/office/drawing/2014/main" id="{B86E73E3-0AED-467C-BC15-B25E90A8CAF5}"/>
              </a:ext>
            </a:extLst>
          </p:cNvPr>
          <p:cNvSpPr/>
          <p:nvPr/>
        </p:nvSpPr>
        <p:spPr>
          <a:xfrm>
            <a:off x="2790673" y="1495882"/>
            <a:ext cx="368394"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4A609BE-C124-4674-8BA9-C679C07ED5D0}"/>
              </a:ext>
            </a:extLst>
          </p:cNvPr>
          <p:cNvSpPr/>
          <p:nvPr/>
        </p:nvSpPr>
        <p:spPr>
          <a:xfrm>
            <a:off x="3076619" y="4824997"/>
            <a:ext cx="383357" cy="9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A40FF29-44FC-4DF9-B1C9-9EC77141E45B}"/>
              </a:ext>
            </a:extLst>
          </p:cNvPr>
          <p:cNvSpPr/>
          <p:nvPr/>
        </p:nvSpPr>
        <p:spPr>
          <a:xfrm>
            <a:off x="2983441" y="2654269"/>
            <a:ext cx="383357" cy="9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1">
            <a:extLst>
              <a:ext uri="{FF2B5EF4-FFF2-40B4-BE49-F238E27FC236}">
                <a16:creationId xmlns:a16="http://schemas.microsoft.com/office/drawing/2014/main" id="{8B905F7E-20F4-4900-9F37-9A97D6985F95}"/>
              </a:ext>
            </a:extLst>
          </p:cNvPr>
          <p:cNvSpPr>
            <a:spLocks noGrp="1"/>
          </p:cNvSpPr>
          <p:nvPr>
            <p:ph type="ftr" sz="quarter" idx="11"/>
          </p:nvPr>
        </p:nvSpPr>
        <p:spPr>
          <a:xfrm>
            <a:off x="8915400" y="6581115"/>
            <a:ext cx="4114800" cy="365125"/>
          </a:xfrm>
        </p:spPr>
        <p:txBody>
          <a:bodyPr/>
          <a:lstStyle/>
          <a:p>
            <a:r>
              <a:rPr lang="en-US" sz="800" dirty="0"/>
              <a:t>© 2020 US </a:t>
            </a:r>
            <a:r>
              <a:rPr lang="en-US" sz="800" dirty="0" err="1"/>
              <a:t>BioTek</a:t>
            </a:r>
            <a:r>
              <a:rPr lang="en-US" sz="800" dirty="0"/>
              <a:t> Laboratories, LLC. All Rights Reserved.</a:t>
            </a:r>
          </a:p>
        </p:txBody>
      </p:sp>
      <p:sp>
        <p:nvSpPr>
          <p:cNvPr id="23" name="Rectangle 22">
            <a:extLst>
              <a:ext uri="{FF2B5EF4-FFF2-40B4-BE49-F238E27FC236}">
                <a16:creationId xmlns:a16="http://schemas.microsoft.com/office/drawing/2014/main" id="{08C8A686-3D96-4D42-8F6A-7A87755F829C}"/>
              </a:ext>
            </a:extLst>
          </p:cNvPr>
          <p:cNvSpPr/>
          <p:nvPr/>
        </p:nvSpPr>
        <p:spPr>
          <a:xfrm>
            <a:off x="3100602" y="67945"/>
            <a:ext cx="1498830" cy="142367"/>
          </a:xfrm>
          <a:prstGeom prst="rect">
            <a:avLst/>
          </a:prstGeom>
          <a:solidFill>
            <a:srgbClr val="92D05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4" name="Rectangle 23">
            <a:extLst>
              <a:ext uri="{FF2B5EF4-FFF2-40B4-BE49-F238E27FC236}">
                <a16:creationId xmlns:a16="http://schemas.microsoft.com/office/drawing/2014/main" id="{B5C0293B-20D1-47B0-A309-ED496568AE0E}"/>
              </a:ext>
            </a:extLst>
          </p:cNvPr>
          <p:cNvSpPr/>
          <p:nvPr/>
        </p:nvSpPr>
        <p:spPr>
          <a:xfrm>
            <a:off x="9336024" y="56197"/>
            <a:ext cx="1670304" cy="213550"/>
          </a:xfrm>
          <a:prstGeom prst="rect">
            <a:avLst/>
          </a:prstGeom>
          <a:solidFill>
            <a:schemeClr val="tx2">
              <a:lumMod val="40000"/>
              <a:lumOff val="6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39897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80">
                                          <p:stCondLst>
                                            <p:cond delay="0"/>
                                          </p:stCondLst>
                                        </p:cTn>
                                        <p:tgtEl>
                                          <p:spTgt spid="24"/>
                                        </p:tgtEl>
                                      </p:cBhvr>
                                    </p:animEffect>
                                    <p:anim calcmode="lin" valueType="num">
                                      <p:cBhvr>
                                        <p:cTn id="2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1" dur="26">
                                          <p:stCondLst>
                                            <p:cond delay="650"/>
                                          </p:stCondLst>
                                        </p:cTn>
                                        <p:tgtEl>
                                          <p:spTgt spid="24"/>
                                        </p:tgtEl>
                                      </p:cBhvr>
                                      <p:to x="100000" y="60000"/>
                                    </p:animScale>
                                    <p:animScale>
                                      <p:cBhvr>
                                        <p:cTn id="32" dur="166" decel="50000">
                                          <p:stCondLst>
                                            <p:cond delay="676"/>
                                          </p:stCondLst>
                                        </p:cTn>
                                        <p:tgtEl>
                                          <p:spTgt spid="24"/>
                                        </p:tgtEl>
                                      </p:cBhvr>
                                      <p:to x="100000" y="100000"/>
                                    </p:animScale>
                                    <p:animScale>
                                      <p:cBhvr>
                                        <p:cTn id="33" dur="26">
                                          <p:stCondLst>
                                            <p:cond delay="1312"/>
                                          </p:stCondLst>
                                        </p:cTn>
                                        <p:tgtEl>
                                          <p:spTgt spid="24"/>
                                        </p:tgtEl>
                                      </p:cBhvr>
                                      <p:to x="100000" y="80000"/>
                                    </p:animScale>
                                    <p:animScale>
                                      <p:cBhvr>
                                        <p:cTn id="34" dur="166" decel="50000">
                                          <p:stCondLst>
                                            <p:cond delay="1338"/>
                                          </p:stCondLst>
                                        </p:cTn>
                                        <p:tgtEl>
                                          <p:spTgt spid="24"/>
                                        </p:tgtEl>
                                      </p:cBhvr>
                                      <p:to x="100000" y="100000"/>
                                    </p:animScale>
                                    <p:animScale>
                                      <p:cBhvr>
                                        <p:cTn id="35" dur="26">
                                          <p:stCondLst>
                                            <p:cond delay="1642"/>
                                          </p:stCondLst>
                                        </p:cTn>
                                        <p:tgtEl>
                                          <p:spTgt spid="24"/>
                                        </p:tgtEl>
                                      </p:cBhvr>
                                      <p:to x="100000" y="90000"/>
                                    </p:animScale>
                                    <p:animScale>
                                      <p:cBhvr>
                                        <p:cTn id="36" dur="166" decel="50000">
                                          <p:stCondLst>
                                            <p:cond delay="1668"/>
                                          </p:stCondLst>
                                        </p:cTn>
                                        <p:tgtEl>
                                          <p:spTgt spid="24"/>
                                        </p:tgtEl>
                                      </p:cBhvr>
                                      <p:to x="100000" y="100000"/>
                                    </p:animScale>
                                    <p:animScale>
                                      <p:cBhvr>
                                        <p:cTn id="37" dur="26">
                                          <p:stCondLst>
                                            <p:cond delay="1808"/>
                                          </p:stCondLst>
                                        </p:cTn>
                                        <p:tgtEl>
                                          <p:spTgt spid="24"/>
                                        </p:tgtEl>
                                      </p:cBhvr>
                                      <p:to x="100000" y="95000"/>
                                    </p:animScale>
                                    <p:animScale>
                                      <p:cBhvr>
                                        <p:cTn id="38"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6046C6-C4FD-42FF-B6BB-03E9E7FF5F4E}"/>
              </a:ext>
            </a:extLst>
          </p:cNvPr>
          <p:cNvPicPr>
            <a:picLocks noChangeAspect="1"/>
          </p:cNvPicPr>
          <p:nvPr/>
        </p:nvPicPr>
        <p:blipFill>
          <a:blip r:embed="rId2"/>
          <a:stretch>
            <a:fillRect/>
          </a:stretch>
        </p:blipFill>
        <p:spPr>
          <a:xfrm>
            <a:off x="185327" y="0"/>
            <a:ext cx="5554230" cy="6858000"/>
          </a:xfrm>
          <a:prstGeom prst="rect">
            <a:avLst/>
          </a:prstGeom>
        </p:spPr>
      </p:pic>
      <p:pic>
        <p:nvPicPr>
          <p:cNvPr id="7" name="Picture 6">
            <a:extLst>
              <a:ext uri="{FF2B5EF4-FFF2-40B4-BE49-F238E27FC236}">
                <a16:creationId xmlns:a16="http://schemas.microsoft.com/office/drawing/2014/main" id="{59498138-6C1D-4251-8F38-730DE89BFC71}"/>
              </a:ext>
            </a:extLst>
          </p:cNvPr>
          <p:cNvPicPr>
            <a:picLocks noChangeAspect="1"/>
          </p:cNvPicPr>
          <p:nvPr/>
        </p:nvPicPr>
        <p:blipFill>
          <a:blip r:embed="rId3"/>
          <a:stretch>
            <a:fillRect/>
          </a:stretch>
        </p:blipFill>
        <p:spPr>
          <a:xfrm>
            <a:off x="6618688" y="0"/>
            <a:ext cx="5573312" cy="6858000"/>
          </a:xfrm>
          <a:prstGeom prst="rect">
            <a:avLst/>
          </a:prstGeom>
        </p:spPr>
      </p:pic>
      <p:pic>
        <p:nvPicPr>
          <p:cNvPr id="9" name="Picture 8">
            <a:extLst>
              <a:ext uri="{FF2B5EF4-FFF2-40B4-BE49-F238E27FC236}">
                <a16:creationId xmlns:a16="http://schemas.microsoft.com/office/drawing/2014/main" id="{1FA54B20-C14B-43A8-A114-76CD747CDB04}"/>
              </a:ext>
            </a:extLst>
          </p:cNvPr>
          <p:cNvPicPr>
            <a:picLocks noChangeAspect="1"/>
          </p:cNvPicPr>
          <p:nvPr/>
        </p:nvPicPr>
        <p:blipFill>
          <a:blip r:embed="rId4"/>
          <a:stretch>
            <a:fillRect/>
          </a:stretch>
        </p:blipFill>
        <p:spPr>
          <a:xfrm>
            <a:off x="351445" y="937967"/>
            <a:ext cx="2573822" cy="3380490"/>
          </a:xfrm>
          <a:prstGeom prst="rect">
            <a:avLst/>
          </a:prstGeom>
        </p:spPr>
      </p:pic>
      <p:sp>
        <p:nvSpPr>
          <p:cNvPr id="10" name="Rectangle 9">
            <a:extLst>
              <a:ext uri="{FF2B5EF4-FFF2-40B4-BE49-F238E27FC236}">
                <a16:creationId xmlns:a16="http://schemas.microsoft.com/office/drawing/2014/main" id="{28447866-46F9-4EF3-81D4-987EED373EB1}"/>
              </a:ext>
            </a:extLst>
          </p:cNvPr>
          <p:cNvSpPr/>
          <p:nvPr/>
        </p:nvSpPr>
        <p:spPr>
          <a:xfrm>
            <a:off x="414779" y="4318457"/>
            <a:ext cx="2676606" cy="390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46E926-7553-45D0-A7EB-6486185C1BF0}"/>
              </a:ext>
            </a:extLst>
          </p:cNvPr>
          <p:cNvSpPr/>
          <p:nvPr/>
        </p:nvSpPr>
        <p:spPr>
          <a:xfrm>
            <a:off x="351445" y="4318457"/>
            <a:ext cx="2969392" cy="390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E86A73F-3021-4851-8184-0DAB3BA7FB49}"/>
              </a:ext>
            </a:extLst>
          </p:cNvPr>
          <p:cNvPicPr>
            <a:picLocks noChangeAspect="1"/>
          </p:cNvPicPr>
          <p:nvPr/>
        </p:nvPicPr>
        <p:blipFill>
          <a:blip r:embed="rId5"/>
          <a:stretch>
            <a:fillRect/>
          </a:stretch>
        </p:blipFill>
        <p:spPr>
          <a:xfrm>
            <a:off x="631459" y="4468305"/>
            <a:ext cx="2330983" cy="2120108"/>
          </a:xfrm>
          <a:prstGeom prst="rect">
            <a:avLst/>
          </a:prstGeom>
        </p:spPr>
      </p:pic>
      <p:sp>
        <p:nvSpPr>
          <p:cNvPr id="14" name="Rectangle 13">
            <a:extLst>
              <a:ext uri="{FF2B5EF4-FFF2-40B4-BE49-F238E27FC236}">
                <a16:creationId xmlns:a16="http://schemas.microsoft.com/office/drawing/2014/main" id="{5119BAB4-24E5-432F-88C0-8C688750C14B}"/>
              </a:ext>
            </a:extLst>
          </p:cNvPr>
          <p:cNvSpPr/>
          <p:nvPr/>
        </p:nvSpPr>
        <p:spPr>
          <a:xfrm>
            <a:off x="3187470" y="67945"/>
            <a:ext cx="1498830" cy="142367"/>
          </a:xfrm>
          <a:prstGeom prst="rect">
            <a:avLst/>
          </a:prstGeom>
          <a:solidFill>
            <a:srgbClr val="92D05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5" name="Rectangle 14">
            <a:extLst>
              <a:ext uri="{FF2B5EF4-FFF2-40B4-BE49-F238E27FC236}">
                <a16:creationId xmlns:a16="http://schemas.microsoft.com/office/drawing/2014/main" id="{AB872843-2D90-4B0D-B264-BC718A6DC36D}"/>
              </a:ext>
            </a:extLst>
          </p:cNvPr>
          <p:cNvSpPr/>
          <p:nvPr/>
        </p:nvSpPr>
        <p:spPr>
          <a:xfrm>
            <a:off x="9468612" y="32353"/>
            <a:ext cx="1670304" cy="213550"/>
          </a:xfrm>
          <a:prstGeom prst="rect">
            <a:avLst/>
          </a:prstGeom>
          <a:solidFill>
            <a:schemeClr val="tx2">
              <a:lumMod val="40000"/>
              <a:lumOff val="6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2" name="Footer Placeholder 1">
            <a:extLst>
              <a:ext uri="{FF2B5EF4-FFF2-40B4-BE49-F238E27FC236}">
                <a16:creationId xmlns:a16="http://schemas.microsoft.com/office/drawing/2014/main" id="{3701DF81-B2EC-5A4E-864B-83C50ED671E8}"/>
              </a:ext>
            </a:extLst>
          </p:cNvPr>
          <p:cNvSpPr txBox="1">
            <a:spLocks/>
          </p:cNvSpPr>
          <p:nvPr/>
        </p:nvSpPr>
        <p:spPr>
          <a:xfrm>
            <a:off x="4076700" y="6556185"/>
            <a:ext cx="4038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 2020 US </a:t>
            </a:r>
            <a:r>
              <a:rPr lang="en-US" sz="800" dirty="0" err="1"/>
              <a:t>BioTek</a:t>
            </a:r>
            <a:r>
              <a:rPr lang="en-US" sz="800" dirty="0"/>
              <a:t> Laboratories, LLC. All Rights Reserved.</a:t>
            </a:r>
          </a:p>
        </p:txBody>
      </p:sp>
    </p:spTree>
    <p:extLst>
      <p:ext uri="{BB962C8B-B14F-4D97-AF65-F5344CB8AC3E}">
        <p14:creationId xmlns:p14="http://schemas.microsoft.com/office/powerpoint/2010/main" val="381823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D4ABB-F954-4324-9609-11BE81F1712E}"/>
              </a:ext>
            </a:extLst>
          </p:cNvPr>
          <p:cNvSpPr>
            <a:spLocks noGrp="1"/>
          </p:cNvSpPr>
          <p:nvPr>
            <p:ph type="title"/>
          </p:nvPr>
        </p:nvSpPr>
        <p:spPr>
          <a:xfrm>
            <a:off x="447675" y="483844"/>
            <a:ext cx="10906125" cy="596970"/>
          </a:xfrm>
        </p:spPr>
        <p:txBody>
          <a:bodyPr>
            <a:normAutofit/>
          </a:bodyPr>
          <a:lstStyle/>
          <a:p>
            <a:r>
              <a:rPr lang="en-US" sz="3200" b="1" dirty="0">
                <a:solidFill>
                  <a:srgbClr val="1D428A"/>
                </a:solidFill>
                <a:latin typeface="Futura PT Demi" panose="020B0502020204020303" pitchFamily="34" charset="77"/>
              </a:rPr>
              <a:t>Helping Our Patients in the Obstacle Course of Life</a:t>
            </a:r>
          </a:p>
        </p:txBody>
      </p:sp>
      <p:pic>
        <p:nvPicPr>
          <p:cNvPr id="6" name="Picture 5">
            <a:extLst>
              <a:ext uri="{FF2B5EF4-FFF2-40B4-BE49-F238E27FC236}">
                <a16:creationId xmlns:a16="http://schemas.microsoft.com/office/drawing/2014/main" id="{84764946-C58D-4C7B-A36D-C6AFA9E8464B}"/>
              </a:ext>
            </a:extLst>
          </p:cNvPr>
          <p:cNvPicPr>
            <a:picLocks noChangeAspect="1"/>
          </p:cNvPicPr>
          <p:nvPr/>
        </p:nvPicPr>
        <p:blipFill>
          <a:blip r:embed="rId2"/>
          <a:stretch>
            <a:fillRect/>
          </a:stretch>
        </p:blipFill>
        <p:spPr>
          <a:xfrm>
            <a:off x="2963167" y="1373199"/>
            <a:ext cx="6265665" cy="4406799"/>
          </a:xfrm>
          <a:prstGeom prst="rect">
            <a:avLst/>
          </a:prstGeom>
        </p:spPr>
      </p:pic>
      <p:sp>
        <p:nvSpPr>
          <p:cNvPr id="7" name="TextBox 6">
            <a:extLst>
              <a:ext uri="{FF2B5EF4-FFF2-40B4-BE49-F238E27FC236}">
                <a16:creationId xmlns:a16="http://schemas.microsoft.com/office/drawing/2014/main" id="{6B1227F1-CB02-4315-BF05-0E0E32ABB1BC}"/>
              </a:ext>
            </a:extLst>
          </p:cNvPr>
          <p:cNvSpPr txBox="1"/>
          <p:nvPr/>
        </p:nvSpPr>
        <p:spPr>
          <a:xfrm>
            <a:off x="2939784" y="5748341"/>
            <a:ext cx="6265665" cy="400110"/>
          </a:xfrm>
          <a:prstGeom prst="rect">
            <a:avLst/>
          </a:prstGeom>
          <a:noFill/>
        </p:spPr>
        <p:txBody>
          <a:bodyPr wrap="square" rtlCol="0">
            <a:spAutoFit/>
          </a:bodyPr>
          <a:lstStyle/>
          <a:p>
            <a:pPr algn="ctr"/>
            <a:r>
              <a:rPr lang="en-US" sz="2000" dirty="0">
                <a:latin typeface="Futura PT Light" panose="020B0402020204020303" pitchFamily="34" charset="77"/>
              </a:rPr>
              <a:t>It’s hard to avoid what you can’t see or aren’t AWARE of.</a:t>
            </a:r>
          </a:p>
        </p:txBody>
      </p:sp>
      <p:grpSp>
        <p:nvGrpSpPr>
          <p:cNvPr id="9" name="Group 8">
            <a:extLst>
              <a:ext uri="{FF2B5EF4-FFF2-40B4-BE49-F238E27FC236}">
                <a16:creationId xmlns:a16="http://schemas.microsoft.com/office/drawing/2014/main" id="{06CC55B6-9723-0C47-ADBE-1B6C4541A6E9}"/>
              </a:ext>
            </a:extLst>
          </p:cNvPr>
          <p:cNvGrpSpPr/>
          <p:nvPr/>
        </p:nvGrpSpPr>
        <p:grpSpPr>
          <a:xfrm>
            <a:off x="0" y="0"/>
            <a:ext cx="1438835" cy="377465"/>
            <a:chOff x="0" y="0"/>
            <a:chExt cx="1716066" cy="450194"/>
          </a:xfrm>
        </p:grpSpPr>
        <p:sp>
          <p:nvSpPr>
            <p:cNvPr id="10" name="Rectangle 9">
              <a:extLst>
                <a:ext uri="{FF2B5EF4-FFF2-40B4-BE49-F238E27FC236}">
                  <a16:creationId xmlns:a16="http://schemas.microsoft.com/office/drawing/2014/main" id="{31ABF654-ABD6-7546-B28D-5E7DC56CD940}"/>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4E257BC-92E2-BE49-8531-6E8DB32BEFF5}"/>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602087E8-4112-124F-9038-408C71526974}"/>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5907FE5-9736-F04E-8AEF-86BBCD03CFA1}"/>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1">
            <a:extLst>
              <a:ext uri="{FF2B5EF4-FFF2-40B4-BE49-F238E27FC236}">
                <a16:creationId xmlns:a16="http://schemas.microsoft.com/office/drawing/2014/main" id="{EF19DCE9-5BC8-9542-8948-A7003C85D658}"/>
              </a:ext>
            </a:extLst>
          </p:cNvPr>
          <p:cNvSpPr>
            <a:spLocks noGrp="1"/>
          </p:cNvSpPr>
          <p:nvPr>
            <p:ph type="ftr" sz="quarter" idx="11"/>
          </p:nvPr>
        </p:nvSpPr>
        <p:spPr>
          <a:xfrm>
            <a:off x="4076700" y="6499033"/>
            <a:ext cx="4038600" cy="365125"/>
          </a:xfrm>
        </p:spPr>
        <p:txBody>
          <a:bodyPr/>
          <a:lstStyle/>
          <a:p>
            <a:r>
              <a:rPr lang="en-US" sz="800" dirty="0"/>
              <a:t>© 2020 US </a:t>
            </a:r>
            <a:r>
              <a:rPr lang="en-US" sz="800" dirty="0" err="1"/>
              <a:t>BioTek</a:t>
            </a:r>
            <a:r>
              <a:rPr lang="en-US" sz="800" dirty="0"/>
              <a:t> Laboratories, LLC. All Rights Reserved.</a:t>
            </a:r>
          </a:p>
        </p:txBody>
      </p:sp>
      <p:cxnSp>
        <p:nvCxnSpPr>
          <p:cNvPr id="16" name="Straight Connector 15">
            <a:extLst>
              <a:ext uri="{FF2B5EF4-FFF2-40B4-BE49-F238E27FC236}">
                <a16:creationId xmlns:a16="http://schemas.microsoft.com/office/drawing/2014/main" id="{3072CEA8-9E53-8640-89AC-628BC595B8EC}"/>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161C6BA-9B3D-844C-8427-3D573631C24E}"/>
              </a:ext>
            </a:extLst>
          </p:cNvPr>
          <p:cNvCxnSpPr>
            <a:cxnSpLocks/>
          </p:cNvCxnSpPr>
          <p:nvPr/>
        </p:nvCxnSpPr>
        <p:spPr>
          <a:xfrm>
            <a:off x="447675" y="1109659"/>
            <a:ext cx="11249884"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40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3DE86A-259A-4997-AF50-5B5582F7FEEF}"/>
              </a:ext>
            </a:extLst>
          </p:cNvPr>
          <p:cNvSpPr>
            <a:spLocks noGrp="1"/>
          </p:cNvSpPr>
          <p:nvPr>
            <p:ph type="title"/>
          </p:nvPr>
        </p:nvSpPr>
        <p:spPr>
          <a:xfrm>
            <a:off x="447675" y="369015"/>
            <a:ext cx="10658061" cy="901425"/>
          </a:xfrm>
        </p:spPr>
        <p:txBody>
          <a:bodyPr>
            <a:normAutofit/>
          </a:bodyPr>
          <a:lstStyle/>
          <a:p>
            <a:r>
              <a:rPr lang="en-US" sz="3200" b="1" dirty="0">
                <a:solidFill>
                  <a:srgbClr val="1D428A"/>
                </a:solidFill>
                <a:latin typeface="Futura PT Demi" panose="020B0502020204020303" pitchFamily="34" charset="77"/>
              </a:rPr>
              <a:t>Today’s Presenter</a:t>
            </a:r>
          </a:p>
        </p:txBody>
      </p:sp>
      <p:sp>
        <p:nvSpPr>
          <p:cNvPr id="5" name="Content Placeholder 4">
            <a:extLst>
              <a:ext uri="{FF2B5EF4-FFF2-40B4-BE49-F238E27FC236}">
                <a16:creationId xmlns:a16="http://schemas.microsoft.com/office/drawing/2014/main" id="{422F23C0-6503-47C4-A9D6-6176F6749993}"/>
              </a:ext>
            </a:extLst>
          </p:cNvPr>
          <p:cNvSpPr>
            <a:spLocks noGrp="1"/>
          </p:cNvSpPr>
          <p:nvPr>
            <p:ph idx="1"/>
          </p:nvPr>
        </p:nvSpPr>
        <p:spPr>
          <a:xfrm>
            <a:off x="838199" y="1524654"/>
            <a:ext cx="7474889" cy="4832409"/>
          </a:xfrm>
        </p:spPr>
        <p:txBody>
          <a:bodyPr>
            <a:normAutofit fontScale="62500" lnSpcReduction="20000"/>
          </a:bodyPr>
          <a:lstStyle/>
          <a:p>
            <a:pPr marL="0" indent="0">
              <a:buNone/>
            </a:pPr>
            <a:r>
              <a:rPr lang="en-US" sz="2400" b="1" dirty="0">
                <a:solidFill>
                  <a:srgbClr val="1D428A"/>
                </a:solidFill>
                <a:latin typeface="Futura PT Demi" panose="020B0502020204020303" pitchFamily="34" charset="77"/>
              </a:rPr>
              <a:t>Dr. Chris D. Meletis, ND</a:t>
            </a:r>
          </a:p>
          <a:p>
            <a:pPr marL="0" indent="0">
              <a:buNone/>
            </a:pPr>
            <a:r>
              <a:rPr lang="en-US" sz="2900" dirty="0">
                <a:latin typeface="Futura PT Light" panose="020B0402020204020303" pitchFamily="34" charset="77"/>
              </a:rPr>
              <a:t>Dr. Chris Meletis is an educator, international author and lecturer. His personal mission is “Changing America’s Health One Person at a Time.” Dr. Meletis has authored 16 books and over 200 national scientific articles in journals including Natural Health, Alternative and Complementary Therapies, Townsend Letter for Doctors and Patients, Life Extension and Natural Pharmacy.</a:t>
            </a:r>
          </a:p>
          <a:p>
            <a:pPr marL="0" indent="0">
              <a:buNone/>
            </a:pPr>
            <a:endParaRPr lang="en-US" sz="2900" dirty="0">
              <a:latin typeface="Futura PT Light" panose="020B0402020204020303" pitchFamily="34" charset="77"/>
            </a:endParaRPr>
          </a:p>
          <a:p>
            <a:pPr marL="0" indent="0">
              <a:buNone/>
            </a:pPr>
            <a:r>
              <a:rPr lang="en-US" sz="2900" dirty="0">
                <a:latin typeface="Futura PT Light" panose="020B0402020204020303" pitchFamily="34" charset="77"/>
              </a:rPr>
              <a:t>Dr. Meletis served as Dean of Naturopathic Medicine and Chief Medical Officer for 7 years for the National College of Naturopathic Medicine (now the National University of Natural Medicine). He was awarded the 2003 Physician of the Year by the American Association of Naturopathic Physicians. He has a deep passion for helping the underprivileged and spearheaded the creation of 16 free natural medicine healthcare clinics in the Portland metropolitan area of Oregon. </a:t>
            </a:r>
          </a:p>
          <a:p>
            <a:pPr marL="0" indent="0">
              <a:buNone/>
            </a:pPr>
            <a:endParaRPr lang="en-US" sz="2900" dirty="0">
              <a:latin typeface="Futura PT Light" panose="020B0402020204020303" pitchFamily="34" charset="77"/>
            </a:endParaRPr>
          </a:p>
          <a:p>
            <a:pPr marL="0" indent="0">
              <a:buNone/>
            </a:pPr>
            <a:r>
              <a:rPr lang="en-US" sz="2900" dirty="0">
                <a:latin typeface="Futura PT Light" panose="020B0402020204020303" pitchFamily="34" charset="77"/>
              </a:rPr>
              <a:t>Dr. </a:t>
            </a:r>
            <a:r>
              <a:rPr lang="en-US" sz="2900" dirty="0" err="1">
                <a:latin typeface="Futura PT Light" panose="020B0402020204020303" pitchFamily="34" charset="77"/>
              </a:rPr>
              <a:t>Meletis</a:t>
            </a:r>
            <a:r>
              <a:rPr lang="en-US" sz="2900" dirty="0">
                <a:latin typeface="Futura PT Light" panose="020B0402020204020303" pitchFamily="34" charset="77"/>
              </a:rPr>
              <a:t> serves as a consultant to US </a:t>
            </a:r>
            <a:r>
              <a:rPr lang="en-US" sz="2900" dirty="0" err="1">
                <a:latin typeface="Futura PT Light" panose="020B0402020204020303" pitchFamily="34" charset="77"/>
              </a:rPr>
              <a:t>BioTek</a:t>
            </a:r>
            <a:r>
              <a:rPr lang="en-US" sz="2900" dirty="0">
                <a:latin typeface="Futura PT Light" panose="020B0402020204020303" pitchFamily="34" charset="77"/>
              </a:rPr>
              <a:t> on the clinical application of its laboratory tests. The views expressed are his own. </a:t>
            </a:r>
          </a:p>
        </p:txBody>
      </p:sp>
      <p:pic>
        <p:nvPicPr>
          <p:cNvPr id="3" name="Picture 2" descr="A person wearing a purple shirt&#10;&#10;Description automatically generated">
            <a:extLst>
              <a:ext uri="{FF2B5EF4-FFF2-40B4-BE49-F238E27FC236}">
                <a16:creationId xmlns:a16="http://schemas.microsoft.com/office/drawing/2014/main" id="{08EBC9D5-15D4-6744-83E2-FD83333052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53400" y="1524655"/>
            <a:ext cx="3803374" cy="3803374"/>
          </a:xfrm>
          <a:prstGeom prst="rect">
            <a:avLst/>
          </a:prstGeom>
        </p:spPr>
      </p:pic>
      <p:sp>
        <p:nvSpPr>
          <p:cNvPr id="7" name="Footer Placeholder 1">
            <a:extLst>
              <a:ext uri="{FF2B5EF4-FFF2-40B4-BE49-F238E27FC236}">
                <a16:creationId xmlns:a16="http://schemas.microsoft.com/office/drawing/2014/main" id="{947A9A3B-3AB1-4D53-82A2-0E1EAD66E32F}"/>
              </a:ext>
            </a:extLst>
          </p:cNvPr>
          <p:cNvSpPr>
            <a:spLocks noGrp="1"/>
          </p:cNvSpPr>
          <p:nvPr>
            <p:ph type="ftr" sz="quarter" idx="11"/>
          </p:nvPr>
        </p:nvSpPr>
        <p:spPr>
          <a:xfrm>
            <a:off x="4076700" y="6499033"/>
            <a:ext cx="4038600" cy="365125"/>
          </a:xfrm>
        </p:spPr>
        <p:txBody>
          <a:bodyPr/>
          <a:lstStyle/>
          <a:p>
            <a:r>
              <a:rPr lang="en-US" sz="800" dirty="0"/>
              <a:t>© 2020 US </a:t>
            </a:r>
            <a:r>
              <a:rPr lang="en-US" sz="800" dirty="0" err="1"/>
              <a:t>BioTek</a:t>
            </a:r>
            <a:r>
              <a:rPr lang="en-US" sz="800" dirty="0"/>
              <a:t> Laboratories, LLC. All Rights Reserved.</a:t>
            </a:r>
          </a:p>
        </p:txBody>
      </p:sp>
      <p:grpSp>
        <p:nvGrpSpPr>
          <p:cNvPr id="10" name="Group 9">
            <a:extLst>
              <a:ext uri="{FF2B5EF4-FFF2-40B4-BE49-F238E27FC236}">
                <a16:creationId xmlns:a16="http://schemas.microsoft.com/office/drawing/2014/main" id="{0DFC6BC1-A2CA-AD42-AF2C-14EBC3064A10}"/>
              </a:ext>
            </a:extLst>
          </p:cNvPr>
          <p:cNvGrpSpPr/>
          <p:nvPr/>
        </p:nvGrpSpPr>
        <p:grpSpPr>
          <a:xfrm>
            <a:off x="0" y="0"/>
            <a:ext cx="1438835" cy="377465"/>
            <a:chOff x="0" y="0"/>
            <a:chExt cx="1716066" cy="450194"/>
          </a:xfrm>
        </p:grpSpPr>
        <p:sp>
          <p:nvSpPr>
            <p:cNvPr id="2" name="Rectangle 1">
              <a:extLst>
                <a:ext uri="{FF2B5EF4-FFF2-40B4-BE49-F238E27FC236}">
                  <a16:creationId xmlns:a16="http://schemas.microsoft.com/office/drawing/2014/main" id="{BFA3078C-2D0E-BC4B-B32C-2B56F4AF4A37}"/>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85FF920-1056-D14B-BA44-9772DCF9E539}"/>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0F8727C8-7260-6A4D-91CD-E529AD6BDAFF}"/>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9475063-637A-7E4A-8A0B-BE2926CC627E}"/>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535E7E68-D410-704B-8B72-97C699F351BA}"/>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DC8287E-BE9D-7F4B-9F49-90C463D3CF54}"/>
              </a:ext>
            </a:extLst>
          </p:cNvPr>
          <p:cNvCxnSpPr>
            <a:cxnSpLocks/>
          </p:cNvCxnSpPr>
          <p:nvPr/>
        </p:nvCxnSpPr>
        <p:spPr>
          <a:xfrm>
            <a:off x="447675" y="1109659"/>
            <a:ext cx="11249884"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42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A21B0-EA99-4CAE-AD99-CEB87FCCCA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EFAD5A-A938-4ABD-94BB-CB66DFBB630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1219BE8-1620-4A86-8BF5-D5DAD59F28CC}"/>
              </a:ext>
            </a:extLst>
          </p:cNvPr>
          <p:cNvPicPr>
            <a:picLocks noChangeAspect="1"/>
          </p:cNvPicPr>
          <p:nvPr/>
        </p:nvPicPr>
        <p:blipFill rotWithShape="1">
          <a:blip r:embed="rId2"/>
          <a:srcRect l="23010" t="23009"/>
          <a:stretch/>
        </p:blipFill>
        <p:spPr>
          <a:xfrm>
            <a:off x="1" y="-1"/>
            <a:ext cx="12223532" cy="6875737"/>
          </a:xfrm>
          <a:prstGeom prst="rect">
            <a:avLst/>
          </a:prstGeom>
        </p:spPr>
      </p:pic>
      <p:sp>
        <p:nvSpPr>
          <p:cNvPr id="5" name="TextBox 4">
            <a:extLst>
              <a:ext uri="{FF2B5EF4-FFF2-40B4-BE49-F238E27FC236}">
                <a16:creationId xmlns:a16="http://schemas.microsoft.com/office/drawing/2014/main" id="{F72C14D2-5D9A-491C-BF93-F5E909B501D3}"/>
              </a:ext>
            </a:extLst>
          </p:cNvPr>
          <p:cNvSpPr txBox="1"/>
          <p:nvPr/>
        </p:nvSpPr>
        <p:spPr>
          <a:xfrm>
            <a:off x="583681" y="1837398"/>
            <a:ext cx="7001434" cy="2246769"/>
          </a:xfrm>
          <a:prstGeom prst="rect">
            <a:avLst/>
          </a:prstGeom>
          <a:noFill/>
        </p:spPr>
        <p:txBody>
          <a:bodyPr wrap="square" rtlCol="0">
            <a:spAutoFit/>
          </a:bodyPr>
          <a:lstStyle/>
          <a:p>
            <a:r>
              <a:rPr lang="en-US" sz="2800" b="1" dirty="0">
                <a:solidFill>
                  <a:srgbClr val="1D428A"/>
                </a:solidFill>
                <a:latin typeface="Futura PT Demi"/>
              </a:rPr>
              <a:t>96 General vs. 96 Cultural –Food Panel</a:t>
            </a:r>
          </a:p>
          <a:p>
            <a:endParaRPr lang="en-US" sz="2800" dirty="0">
              <a:solidFill>
                <a:srgbClr val="1D428A"/>
              </a:solidFill>
              <a:latin typeface="Futura PT Demi"/>
            </a:endParaRPr>
          </a:p>
          <a:p>
            <a:r>
              <a:rPr lang="en-US" sz="2800" b="1" dirty="0">
                <a:solidFill>
                  <a:srgbClr val="1D428A"/>
                </a:solidFill>
                <a:latin typeface="Futura PT Demi"/>
              </a:rPr>
              <a:t>144 Food Panel</a:t>
            </a:r>
          </a:p>
          <a:p>
            <a:endParaRPr lang="en-US" sz="2800" dirty="0">
              <a:solidFill>
                <a:srgbClr val="1D428A"/>
              </a:solidFill>
              <a:latin typeface="Futura PT Demi"/>
            </a:endParaRPr>
          </a:p>
          <a:p>
            <a:r>
              <a:rPr lang="en-US" sz="2800" b="1" dirty="0">
                <a:solidFill>
                  <a:srgbClr val="1D428A"/>
                </a:solidFill>
                <a:latin typeface="Futura PT Demi"/>
              </a:rPr>
              <a:t>208 Food Panel</a:t>
            </a:r>
          </a:p>
        </p:txBody>
      </p:sp>
    </p:spTree>
    <p:extLst>
      <p:ext uri="{BB962C8B-B14F-4D97-AF65-F5344CB8AC3E}">
        <p14:creationId xmlns:p14="http://schemas.microsoft.com/office/powerpoint/2010/main" val="365927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1000"/>
                                        <p:tgtEl>
                                          <p:spTgt spid="5">
                                            <p:txEl>
                                              <p:pRg st="4" end="4"/>
                                            </p:txEl>
                                          </p:spTgt>
                                        </p:tgtEl>
                                      </p:cBhvr>
                                    </p:animEffect>
                                    <p:anim calcmode="lin" valueType="num">
                                      <p:cBhvr>
                                        <p:cTn id="1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6CD35E-1FDC-4F6E-A1D4-7A6AADE046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243"/>
          <a:stretch/>
        </p:blipFill>
        <p:spPr>
          <a:xfrm>
            <a:off x="1306372" y="463270"/>
            <a:ext cx="9776260" cy="5545929"/>
          </a:xfrm>
          <a:prstGeom prst="rect">
            <a:avLst/>
          </a:prstGeom>
        </p:spPr>
      </p:pic>
      <p:sp>
        <p:nvSpPr>
          <p:cNvPr id="7" name="Rectangle 6">
            <a:extLst>
              <a:ext uri="{FF2B5EF4-FFF2-40B4-BE49-F238E27FC236}">
                <a16:creationId xmlns:a16="http://schemas.microsoft.com/office/drawing/2014/main" id="{C2596CE9-1CA3-4759-B77D-E15B47D68C96}"/>
              </a:ext>
            </a:extLst>
          </p:cNvPr>
          <p:cNvSpPr/>
          <p:nvPr/>
        </p:nvSpPr>
        <p:spPr>
          <a:xfrm>
            <a:off x="9797494" y="6117731"/>
            <a:ext cx="2227789" cy="276999"/>
          </a:xfrm>
          <a:prstGeom prst="rect">
            <a:avLst/>
          </a:prstGeom>
        </p:spPr>
        <p:txBody>
          <a:bodyPr wrap="none">
            <a:spAutoFit/>
          </a:bodyPr>
          <a:lstStyle/>
          <a:p>
            <a:r>
              <a:rPr lang="en-US" sz="1200" dirty="0">
                <a:solidFill>
                  <a:srgbClr val="020202"/>
                </a:solidFill>
                <a:latin typeface="+mj-lt"/>
              </a:rPr>
              <a:t>Front. Immunol., 2014(10):1-17. </a:t>
            </a:r>
            <a:endParaRPr lang="en-US" sz="1200" dirty="0">
              <a:latin typeface="+mj-lt"/>
            </a:endParaRPr>
          </a:p>
        </p:txBody>
      </p:sp>
      <p:grpSp>
        <p:nvGrpSpPr>
          <p:cNvPr id="9" name="Group 8">
            <a:extLst>
              <a:ext uri="{FF2B5EF4-FFF2-40B4-BE49-F238E27FC236}">
                <a16:creationId xmlns:a16="http://schemas.microsoft.com/office/drawing/2014/main" id="{2840192C-3297-E14B-AA1C-5FF8E2B86C0C}"/>
              </a:ext>
            </a:extLst>
          </p:cNvPr>
          <p:cNvGrpSpPr/>
          <p:nvPr/>
        </p:nvGrpSpPr>
        <p:grpSpPr>
          <a:xfrm>
            <a:off x="0" y="0"/>
            <a:ext cx="1438835" cy="377465"/>
            <a:chOff x="0" y="0"/>
            <a:chExt cx="1716066" cy="450194"/>
          </a:xfrm>
        </p:grpSpPr>
        <p:sp>
          <p:nvSpPr>
            <p:cNvPr id="10" name="Rectangle 9">
              <a:extLst>
                <a:ext uri="{FF2B5EF4-FFF2-40B4-BE49-F238E27FC236}">
                  <a16:creationId xmlns:a16="http://schemas.microsoft.com/office/drawing/2014/main" id="{1E127C9F-8D1E-5B42-9ACC-85246345F8C7}"/>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181CE5-018A-684A-990D-75EAEF1DC587}"/>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4010047-7ED1-D743-BDFA-F4976173F4F5}"/>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7C8F435-5DFF-B84C-AF5F-F9C720420596}"/>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ooter Placeholder 1">
            <a:extLst>
              <a:ext uri="{FF2B5EF4-FFF2-40B4-BE49-F238E27FC236}">
                <a16:creationId xmlns:a16="http://schemas.microsoft.com/office/drawing/2014/main" id="{97818397-A236-E445-8288-71A1F9958753}"/>
              </a:ext>
            </a:extLst>
          </p:cNvPr>
          <p:cNvSpPr>
            <a:spLocks noGrp="1"/>
          </p:cNvSpPr>
          <p:nvPr>
            <p:ph type="ftr" sz="quarter" idx="11"/>
          </p:nvPr>
        </p:nvSpPr>
        <p:spPr>
          <a:xfrm>
            <a:off x="4076700" y="6499033"/>
            <a:ext cx="4038600" cy="365125"/>
          </a:xfrm>
        </p:spPr>
        <p:txBody>
          <a:bodyPr/>
          <a:lstStyle/>
          <a:p>
            <a:r>
              <a:rPr lang="en-US" sz="800" dirty="0"/>
              <a:t>© 2020 US </a:t>
            </a:r>
            <a:r>
              <a:rPr lang="en-US" sz="800" dirty="0" err="1"/>
              <a:t>BioTek</a:t>
            </a:r>
            <a:r>
              <a:rPr lang="en-US" sz="800" dirty="0"/>
              <a:t> Laboratories, LLC. All Rights Reserved.</a:t>
            </a:r>
          </a:p>
        </p:txBody>
      </p:sp>
      <p:cxnSp>
        <p:nvCxnSpPr>
          <p:cNvPr id="24" name="Straight Connector 23">
            <a:extLst>
              <a:ext uri="{FF2B5EF4-FFF2-40B4-BE49-F238E27FC236}">
                <a16:creationId xmlns:a16="http://schemas.microsoft.com/office/drawing/2014/main" id="{5E6425B0-9EF4-0240-827B-C4673BEA9567}"/>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95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59AD3F-D485-4E95-A18D-AD72E13816F7}"/>
              </a:ext>
            </a:extLst>
          </p:cNvPr>
          <p:cNvPicPr>
            <a:picLocks noChangeAspect="1"/>
          </p:cNvPicPr>
          <p:nvPr/>
        </p:nvPicPr>
        <p:blipFill>
          <a:blip r:embed="rId2"/>
          <a:stretch>
            <a:fillRect/>
          </a:stretch>
        </p:blipFill>
        <p:spPr>
          <a:xfrm>
            <a:off x="6227403" y="0"/>
            <a:ext cx="5761407" cy="6858000"/>
          </a:xfrm>
          <a:prstGeom prst="rect">
            <a:avLst/>
          </a:prstGeom>
        </p:spPr>
      </p:pic>
      <p:sp>
        <p:nvSpPr>
          <p:cNvPr id="5" name="Rectangle 4">
            <a:extLst>
              <a:ext uri="{FF2B5EF4-FFF2-40B4-BE49-F238E27FC236}">
                <a16:creationId xmlns:a16="http://schemas.microsoft.com/office/drawing/2014/main" id="{68831FB4-3F3B-4D44-B38D-BBE97A291492}"/>
              </a:ext>
            </a:extLst>
          </p:cNvPr>
          <p:cNvSpPr/>
          <p:nvPr/>
        </p:nvSpPr>
        <p:spPr>
          <a:xfrm>
            <a:off x="5544064" y="1037968"/>
            <a:ext cx="799070" cy="5642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6886B306-3F0C-4189-9717-2F2EF903EFB0}"/>
              </a:ext>
            </a:extLst>
          </p:cNvPr>
          <p:cNvSpPr/>
          <p:nvPr/>
        </p:nvSpPr>
        <p:spPr>
          <a:xfrm>
            <a:off x="3128954" y="1843376"/>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3076FADC-7059-4A08-B3C1-F26DF63FD260}"/>
              </a:ext>
            </a:extLst>
          </p:cNvPr>
          <p:cNvSpPr/>
          <p:nvPr/>
        </p:nvSpPr>
        <p:spPr>
          <a:xfrm>
            <a:off x="6870228" y="1872078"/>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FC504697-3EB7-4E02-8186-0096CD1EEE56}"/>
              </a:ext>
            </a:extLst>
          </p:cNvPr>
          <p:cNvSpPr/>
          <p:nvPr/>
        </p:nvSpPr>
        <p:spPr>
          <a:xfrm>
            <a:off x="7044570" y="2675709"/>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57238234-02F6-4FE8-9E7B-BA563578D7BE}"/>
              </a:ext>
            </a:extLst>
          </p:cNvPr>
          <p:cNvSpPr/>
          <p:nvPr/>
        </p:nvSpPr>
        <p:spPr>
          <a:xfrm>
            <a:off x="7044570" y="4358347"/>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63539271-450E-4B81-84D7-A45F7800DCAE}"/>
              </a:ext>
            </a:extLst>
          </p:cNvPr>
          <p:cNvSpPr/>
          <p:nvPr/>
        </p:nvSpPr>
        <p:spPr>
          <a:xfrm>
            <a:off x="9764287" y="1872078"/>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13E160D2-7EBE-4DBB-8F69-9B83D0E5DAF2}"/>
              </a:ext>
            </a:extLst>
          </p:cNvPr>
          <p:cNvSpPr/>
          <p:nvPr/>
        </p:nvSpPr>
        <p:spPr>
          <a:xfrm>
            <a:off x="9600020" y="4824178"/>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5B22E07C-3602-4399-BCBB-3844AE3E8ABC}"/>
              </a:ext>
            </a:extLst>
          </p:cNvPr>
          <p:cNvSpPr/>
          <p:nvPr/>
        </p:nvSpPr>
        <p:spPr>
          <a:xfrm>
            <a:off x="6944235" y="6092574"/>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7AB4F1FC-A35B-4F3F-AAFB-5199E70EB750}"/>
              </a:ext>
            </a:extLst>
          </p:cNvPr>
          <p:cNvSpPr/>
          <p:nvPr/>
        </p:nvSpPr>
        <p:spPr>
          <a:xfrm>
            <a:off x="9764288" y="1578431"/>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4756EBB8-075F-4C43-B7E3-90A35AB758F9}"/>
              </a:ext>
            </a:extLst>
          </p:cNvPr>
          <p:cNvSpPr/>
          <p:nvPr/>
        </p:nvSpPr>
        <p:spPr>
          <a:xfrm>
            <a:off x="3433753" y="3809869"/>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0D161DD2-BD5A-45FC-8C09-DF5E4ED7606A}"/>
              </a:ext>
            </a:extLst>
          </p:cNvPr>
          <p:cNvSpPr/>
          <p:nvPr/>
        </p:nvSpPr>
        <p:spPr>
          <a:xfrm>
            <a:off x="3357104" y="6083068"/>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49CB6FBA-B250-44AA-A724-24DBF03A0B11}"/>
              </a:ext>
            </a:extLst>
          </p:cNvPr>
          <p:cNvSpPr/>
          <p:nvPr/>
        </p:nvSpPr>
        <p:spPr>
          <a:xfrm>
            <a:off x="3433754" y="4566506"/>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453D010-4DE1-43FB-A408-60946AE7CB2F}"/>
              </a:ext>
            </a:extLst>
          </p:cNvPr>
          <p:cNvPicPr>
            <a:picLocks noChangeAspect="1"/>
          </p:cNvPicPr>
          <p:nvPr/>
        </p:nvPicPr>
        <p:blipFill>
          <a:blip r:embed="rId3"/>
          <a:stretch>
            <a:fillRect/>
          </a:stretch>
        </p:blipFill>
        <p:spPr>
          <a:xfrm>
            <a:off x="0" y="0"/>
            <a:ext cx="5586881" cy="6858000"/>
          </a:xfrm>
          <a:prstGeom prst="rect">
            <a:avLst/>
          </a:prstGeom>
        </p:spPr>
      </p:pic>
      <p:sp>
        <p:nvSpPr>
          <p:cNvPr id="24" name="Left Bracket 23">
            <a:extLst>
              <a:ext uri="{FF2B5EF4-FFF2-40B4-BE49-F238E27FC236}">
                <a16:creationId xmlns:a16="http://schemas.microsoft.com/office/drawing/2014/main" id="{F9F10638-31A3-42C9-9295-90CE7312C128}"/>
              </a:ext>
            </a:extLst>
          </p:cNvPr>
          <p:cNvSpPr/>
          <p:nvPr/>
        </p:nvSpPr>
        <p:spPr>
          <a:xfrm>
            <a:off x="374680" y="1302462"/>
            <a:ext cx="205183" cy="1855563"/>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tar: 5 Points 24">
            <a:extLst>
              <a:ext uri="{FF2B5EF4-FFF2-40B4-BE49-F238E27FC236}">
                <a16:creationId xmlns:a16="http://schemas.microsoft.com/office/drawing/2014/main" id="{2C60D288-F423-4DE1-8A90-1DEBE281A901}"/>
              </a:ext>
            </a:extLst>
          </p:cNvPr>
          <p:cNvSpPr/>
          <p:nvPr/>
        </p:nvSpPr>
        <p:spPr>
          <a:xfrm>
            <a:off x="362314" y="4646793"/>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236B302F-E8CC-4D19-82C7-4E2805F6E123}"/>
              </a:ext>
            </a:extLst>
          </p:cNvPr>
          <p:cNvSpPr/>
          <p:nvPr/>
        </p:nvSpPr>
        <p:spPr>
          <a:xfrm>
            <a:off x="462649" y="5110844"/>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5 Points 26">
            <a:extLst>
              <a:ext uri="{FF2B5EF4-FFF2-40B4-BE49-F238E27FC236}">
                <a16:creationId xmlns:a16="http://schemas.microsoft.com/office/drawing/2014/main" id="{24FFE420-2A93-45C2-B887-545BC0D79D1C}"/>
              </a:ext>
            </a:extLst>
          </p:cNvPr>
          <p:cNvSpPr/>
          <p:nvPr/>
        </p:nvSpPr>
        <p:spPr>
          <a:xfrm>
            <a:off x="529695" y="5741552"/>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5 Points 27">
            <a:extLst>
              <a:ext uri="{FF2B5EF4-FFF2-40B4-BE49-F238E27FC236}">
                <a16:creationId xmlns:a16="http://schemas.microsoft.com/office/drawing/2014/main" id="{5021DC3B-2234-4728-9285-59BEDD3978E4}"/>
              </a:ext>
            </a:extLst>
          </p:cNvPr>
          <p:cNvSpPr/>
          <p:nvPr/>
        </p:nvSpPr>
        <p:spPr>
          <a:xfrm>
            <a:off x="700158" y="6041969"/>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5 Points 28">
            <a:extLst>
              <a:ext uri="{FF2B5EF4-FFF2-40B4-BE49-F238E27FC236}">
                <a16:creationId xmlns:a16="http://schemas.microsoft.com/office/drawing/2014/main" id="{FDE5336E-2349-446D-BB7B-EFBCCDDEB96A}"/>
              </a:ext>
            </a:extLst>
          </p:cNvPr>
          <p:cNvSpPr/>
          <p:nvPr/>
        </p:nvSpPr>
        <p:spPr>
          <a:xfrm>
            <a:off x="649990" y="4358347"/>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tar: 5 Points 29">
            <a:extLst>
              <a:ext uri="{FF2B5EF4-FFF2-40B4-BE49-F238E27FC236}">
                <a16:creationId xmlns:a16="http://schemas.microsoft.com/office/drawing/2014/main" id="{2E20B127-8160-4CEB-A6CE-3FB93E3F631E}"/>
              </a:ext>
            </a:extLst>
          </p:cNvPr>
          <p:cNvSpPr/>
          <p:nvPr/>
        </p:nvSpPr>
        <p:spPr>
          <a:xfrm>
            <a:off x="3281354" y="1995776"/>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5 Points 30">
            <a:extLst>
              <a:ext uri="{FF2B5EF4-FFF2-40B4-BE49-F238E27FC236}">
                <a16:creationId xmlns:a16="http://schemas.microsoft.com/office/drawing/2014/main" id="{B31795D8-03E4-4934-980D-33D7DB6673B5}"/>
              </a:ext>
            </a:extLst>
          </p:cNvPr>
          <p:cNvSpPr/>
          <p:nvPr/>
        </p:nvSpPr>
        <p:spPr>
          <a:xfrm>
            <a:off x="3472946" y="3856000"/>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5 Points 31">
            <a:extLst>
              <a:ext uri="{FF2B5EF4-FFF2-40B4-BE49-F238E27FC236}">
                <a16:creationId xmlns:a16="http://schemas.microsoft.com/office/drawing/2014/main" id="{51F5EB2C-7DA9-4CAA-B54F-F24A49B10023}"/>
              </a:ext>
            </a:extLst>
          </p:cNvPr>
          <p:cNvSpPr/>
          <p:nvPr/>
        </p:nvSpPr>
        <p:spPr>
          <a:xfrm>
            <a:off x="3407271" y="4547668"/>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ooter Placeholder 1">
            <a:extLst>
              <a:ext uri="{FF2B5EF4-FFF2-40B4-BE49-F238E27FC236}">
                <a16:creationId xmlns:a16="http://schemas.microsoft.com/office/drawing/2014/main" id="{7CAE6DE1-3DCD-124A-B49A-258ECE3A646C}"/>
              </a:ext>
            </a:extLst>
          </p:cNvPr>
          <p:cNvSpPr txBox="1">
            <a:spLocks/>
          </p:cNvSpPr>
          <p:nvPr/>
        </p:nvSpPr>
        <p:spPr>
          <a:xfrm>
            <a:off x="4076700" y="6556185"/>
            <a:ext cx="4038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 2020 US </a:t>
            </a:r>
            <a:r>
              <a:rPr lang="en-US" sz="800" dirty="0" err="1"/>
              <a:t>BioTek</a:t>
            </a:r>
            <a:r>
              <a:rPr lang="en-US" sz="800" dirty="0"/>
              <a:t> Laboratories, LLC. All Rights Reserved.</a:t>
            </a:r>
          </a:p>
        </p:txBody>
      </p:sp>
    </p:spTree>
    <p:extLst>
      <p:ext uri="{BB962C8B-B14F-4D97-AF65-F5344CB8AC3E}">
        <p14:creationId xmlns:p14="http://schemas.microsoft.com/office/powerpoint/2010/main" val="166813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000"/>
                                        <p:tgtEl>
                                          <p:spTgt spid="17"/>
                                        </p:tgtEl>
                                      </p:cBhvr>
                                    </p:animEffect>
                                    <p:anim calcmode="lin" valueType="num">
                                      <p:cBhvr>
                                        <p:cTn id="71" dur="1000" fill="hold"/>
                                        <p:tgtEl>
                                          <p:spTgt spid="17"/>
                                        </p:tgtEl>
                                        <p:attrNameLst>
                                          <p:attrName>ppt_x</p:attrName>
                                        </p:attrNameLst>
                                      </p:cBhvr>
                                      <p:tavLst>
                                        <p:tav tm="0">
                                          <p:val>
                                            <p:strVal val="#ppt_x"/>
                                          </p:val>
                                        </p:tav>
                                        <p:tav tm="100000">
                                          <p:val>
                                            <p:strVal val="#ppt_x"/>
                                          </p:val>
                                        </p:tav>
                                      </p:tavLst>
                                    </p:anim>
                                    <p:anim calcmode="lin" valueType="num">
                                      <p:cBhvr>
                                        <p:cTn id="7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ppt_x</p:attrName>
                                        </p:attrNameLst>
                                      </p:cBhvr>
                                      <p:tavLst>
                                        <p:tav tm="0">
                                          <p:val>
                                            <p:strVal val="#ppt_x"/>
                                          </p:val>
                                        </p:tav>
                                        <p:tav tm="100000">
                                          <p:val>
                                            <p:strVal val="#ppt_x"/>
                                          </p:val>
                                        </p:tav>
                                      </p:tavLst>
                                    </p:anim>
                                    <p:anim calcmode="lin" valueType="num">
                                      <p:cBhvr>
                                        <p:cTn id="7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1000"/>
                                        <p:tgtEl>
                                          <p:spTgt spid="29"/>
                                        </p:tgtEl>
                                      </p:cBhvr>
                                    </p:animEffect>
                                    <p:anim calcmode="lin" valueType="num">
                                      <p:cBhvr>
                                        <p:cTn id="92" dur="1000" fill="hold"/>
                                        <p:tgtEl>
                                          <p:spTgt spid="29"/>
                                        </p:tgtEl>
                                        <p:attrNameLst>
                                          <p:attrName>ppt_x</p:attrName>
                                        </p:attrNameLst>
                                      </p:cBhvr>
                                      <p:tavLst>
                                        <p:tav tm="0">
                                          <p:val>
                                            <p:strVal val="#ppt_x"/>
                                          </p:val>
                                        </p:tav>
                                        <p:tav tm="100000">
                                          <p:val>
                                            <p:strVal val="#ppt_x"/>
                                          </p:val>
                                        </p:tav>
                                      </p:tavLst>
                                    </p:anim>
                                    <p:anim calcmode="lin" valueType="num">
                                      <p:cBhvr>
                                        <p:cTn id="9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fade">
                                      <p:cBhvr>
                                        <p:cTn id="98" dur="1000"/>
                                        <p:tgtEl>
                                          <p:spTgt spid="25"/>
                                        </p:tgtEl>
                                      </p:cBhvr>
                                    </p:animEffect>
                                    <p:anim calcmode="lin" valueType="num">
                                      <p:cBhvr>
                                        <p:cTn id="99" dur="1000" fill="hold"/>
                                        <p:tgtEl>
                                          <p:spTgt spid="25"/>
                                        </p:tgtEl>
                                        <p:attrNameLst>
                                          <p:attrName>ppt_x</p:attrName>
                                        </p:attrNameLst>
                                      </p:cBhvr>
                                      <p:tavLst>
                                        <p:tav tm="0">
                                          <p:val>
                                            <p:strVal val="#ppt_x"/>
                                          </p:val>
                                        </p:tav>
                                        <p:tav tm="100000">
                                          <p:val>
                                            <p:strVal val="#ppt_x"/>
                                          </p:val>
                                        </p:tav>
                                      </p:tavLst>
                                    </p:anim>
                                    <p:anim calcmode="lin" valueType="num">
                                      <p:cBhvr>
                                        <p:cTn id="10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fade">
                                      <p:cBhvr>
                                        <p:cTn id="105" dur="1000"/>
                                        <p:tgtEl>
                                          <p:spTgt spid="26"/>
                                        </p:tgtEl>
                                      </p:cBhvr>
                                    </p:animEffect>
                                    <p:anim calcmode="lin" valueType="num">
                                      <p:cBhvr>
                                        <p:cTn id="106" dur="1000" fill="hold"/>
                                        <p:tgtEl>
                                          <p:spTgt spid="26"/>
                                        </p:tgtEl>
                                        <p:attrNameLst>
                                          <p:attrName>ppt_x</p:attrName>
                                        </p:attrNameLst>
                                      </p:cBhvr>
                                      <p:tavLst>
                                        <p:tav tm="0">
                                          <p:val>
                                            <p:strVal val="#ppt_x"/>
                                          </p:val>
                                        </p:tav>
                                        <p:tav tm="100000">
                                          <p:val>
                                            <p:strVal val="#ppt_x"/>
                                          </p:val>
                                        </p:tav>
                                      </p:tavLst>
                                    </p:anim>
                                    <p:anim calcmode="lin" valueType="num">
                                      <p:cBhvr>
                                        <p:cTn id="10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5" presetClass="entr" presetSubtype="0" fill="hold" grpId="0"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fade">
                                      <p:cBhvr>
                                        <p:cTn id="112" dur="2000"/>
                                        <p:tgtEl>
                                          <p:spTgt spid="27"/>
                                        </p:tgtEl>
                                      </p:cBhvr>
                                    </p:animEffect>
                                    <p:anim calcmode="lin" valueType="num">
                                      <p:cBhvr>
                                        <p:cTn id="113" dur="2000" fill="hold"/>
                                        <p:tgtEl>
                                          <p:spTgt spid="27"/>
                                        </p:tgtEl>
                                        <p:attrNameLst>
                                          <p:attrName>ppt_w</p:attrName>
                                        </p:attrNameLst>
                                      </p:cBhvr>
                                      <p:tavLst>
                                        <p:tav tm="0" fmla="#ppt_w*sin(2.5*pi*$)">
                                          <p:val>
                                            <p:fltVal val="0"/>
                                          </p:val>
                                        </p:tav>
                                        <p:tav tm="100000">
                                          <p:val>
                                            <p:fltVal val="1"/>
                                          </p:val>
                                        </p:tav>
                                      </p:tavLst>
                                    </p:anim>
                                    <p:anim calcmode="lin" valueType="num">
                                      <p:cBhvr>
                                        <p:cTn id="114"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fade">
                                      <p:cBhvr>
                                        <p:cTn id="119" dur="1000"/>
                                        <p:tgtEl>
                                          <p:spTgt spid="28"/>
                                        </p:tgtEl>
                                      </p:cBhvr>
                                    </p:animEffect>
                                    <p:anim calcmode="lin" valueType="num">
                                      <p:cBhvr>
                                        <p:cTn id="120" dur="1000" fill="hold"/>
                                        <p:tgtEl>
                                          <p:spTgt spid="28"/>
                                        </p:tgtEl>
                                        <p:attrNameLst>
                                          <p:attrName>ppt_x</p:attrName>
                                        </p:attrNameLst>
                                      </p:cBhvr>
                                      <p:tavLst>
                                        <p:tav tm="0">
                                          <p:val>
                                            <p:strVal val="#ppt_x"/>
                                          </p:val>
                                        </p:tav>
                                        <p:tav tm="100000">
                                          <p:val>
                                            <p:strVal val="#ppt_x"/>
                                          </p:val>
                                        </p:tav>
                                      </p:tavLst>
                                    </p:anim>
                                    <p:anim calcmode="lin" valueType="num">
                                      <p:cBhvr>
                                        <p:cTn id="1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fade">
                                      <p:cBhvr>
                                        <p:cTn id="126" dur="1000"/>
                                        <p:tgtEl>
                                          <p:spTgt spid="30"/>
                                        </p:tgtEl>
                                      </p:cBhvr>
                                    </p:animEffect>
                                    <p:anim calcmode="lin" valueType="num">
                                      <p:cBhvr>
                                        <p:cTn id="127" dur="1000" fill="hold"/>
                                        <p:tgtEl>
                                          <p:spTgt spid="30"/>
                                        </p:tgtEl>
                                        <p:attrNameLst>
                                          <p:attrName>ppt_x</p:attrName>
                                        </p:attrNameLst>
                                      </p:cBhvr>
                                      <p:tavLst>
                                        <p:tav tm="0">
                                          <p:val>
                                            <p:strVal val="#ppt_x"/>
                                          </p:val>
                                        </p:tav>
                                        <p:tav tm="100000">
                                          <p:val>
                                            <p:strVal val="#ppt_x"/>
                                          </p:val>
                                        </p:tav>
                                      </p:tavLst>
                                    </p:anim>
                                    <p:anim calcmode="lin" valueType="num">
                                      <p:cBhvr>
                                        <p:cTn id="1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31"/>
                                        </p:tgtEl>
                                        <p:attrNameLst>
                                          <p:attrName>style.visibility</p:attrName>
                                        </p:attrNameLst>
                                      </p:cBhvr>
                                      <p:to>
                                        <p:strVal val="visible"/>
                                      </p:to>
                                    </p:set>
                                    <p:animEffect transition="in" filter="fade">
                                      <p:cBhvr>
                                        <p:cTn id="133" dur="1000"/>
                                        <p:tgtEl>
                                          <p:spTgt spid="31"/>
                                        </p:tgtEl>
                                      </p:cBhvr>
                                    </p:animEffect>
                                    <p:anim calcmode="lin" valueType="num">
                                      <p:cBhvr>
                                        <p:cTn id="134" dur="1000" fill="hold"/>
                                        <p:tgtEl>
                                          <p:spTgt spid="31"/>
                                        </p:tgtEl>
                                        <p:attrNameLst>
                                          <p:attrName>ppt_x</p:attrName>
                                        </p:attrNameLst>
                                      </p:cBhvr>
                                      <p:tavLst>
                                        <p:tav tm="0">
                                          <p:val>
                                            <p:strVal val="#ppt_x"/>
                                          </p:val>
                                        </p:tav>
                                        <p:tav tm="100000">
                                          <p:val>
                                            <p:strVal val="#ppt_x"/>
                                          </p:val>
                                        </p:tav>
                                      </p:tavLst>
                                    </p:anim>
                                    <p:anim calcmode="lin" valueType="num">
                                      <p:cBhvr>
                                        <p:cTn id="13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2"/>
                                        </p:tgtEl>
                                        <p:attrNameLst>
                                          <p:attrName>style.visibility</p:attrName>
                                        </p:attrNameLst>
                                      </p:cBhvr>
                                      <p:to>
                                        <p:strVal val="visible"/>
                                      </p:to>
                                    </p:set>
                                    <p:animEffect transition="in" filter="fade">
                                      <p:cBhvr>
                                        <p:cTn id="140" dur="1000"/>
                                        <p:tgtEl>
                                          <p:spTgt spid="32"/>
                                        </p:tgtEl>
                                      </p:cBhvr>
                                    </p:animEffect>
                                    <p:anim calcmode="lin" valueType="num">
                                      <p:cBhvr>
                                        <p:cTn id="141" dur="1000" fill="hold"/>
                                        <p:tgtEl>
                                          <p:spTgt spid="32"/>
                                        </p:tgtEl>
                                        <p:attrNameLst>
                                          <p:attrName>ppt_x</p:attrName>
                                        </p:attrNameLst>
                                      </p:cBhvr>
                                      <p:tavLst>
                                        <p:tav tm="0">
                                          <p:val>
                                            <p:strVal val="#ppt_x"/>
                                          </p:val>
                                        </p:tav>
                                        <p:tav tm="100000">
                                          <p:val>
                                            <p:strVal val="#ppt_x"/>
                                          </p:val>
                                        </p:tav>
                                      </p:tavLst>
                                    </p:anim>
                                    <p:anim calcmode="lin" valueType="num">
                                      <p:cBhvr>
                                        <p:cTn id="14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D5C75D-E4CC-4255-B6CD-C913BD32CAC2}"/>
              </a:ext>
            </a:extLst>
          </p:cNvPr>
          <p:cNvPicPr>
            <a:picLocks noChangeAspect="1"/>
          </p:cNvPicPr>
          <p:nvPr/>
        </p:nvPicPr>
        <p:blipFill>
          <a:blip r:embed="rId2"/>
          <a:stretch>
            <a:fillRect/>
          </a:stretch>
        </p:blipFill>
        <p:spPr>
          <a:xfrm>
            <a:off x="-6884" y="0"/>
            <a:ext cx="5634427" cy="6858000"/>
          </a:xfrm>
          <a:prstGeom prst="rect">
            <a:avLst/>
          </a:prstGeom>
        </p:spPr>
      </p:pic>
      <p:sp>
        <p:nvSpPr>
          <p:cNvPr id="3" name="Rectangle 2">
            <a:extLst>
              <a:ext uri="{FF2B5EF4-FFF2-40B4-BE49-F238E27FC236}">
                <a16:creationId xmlns:a16="http://schemas.microsoft.com/office/drawing/2014/main" id="{3745F290-D386-4E95-9788-FA5038612C04}"/>
              </a:ext>
            </a:extLst>
          </p:cNvPr>
          <p:cNvSpPr/>
          <p:nvPr/>
        </p:nvSpPr>
        <p:spPr>
          <a:xfrm>
            <a:off x="5601730" y="1037968"/>
            <a:ext cx="799070" cy="5642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D6965398-E20B-4A87-BC11-9378541224BC}"/>
              </a:ext>
            </a:extLst>
          </p:cNvPr>
          <p:cNvSpPr/>
          <p:nvPr/>
        </p:nvSpPr>
        <p:spPr>
          <a:xfrm>
            <a:off x="815615" y="1793302"/>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431B53D6-FE53-475C-B09F-FD9335C3FB63}"/>
              </a:ext>
            </a:extLst>
          </p:cNvPr>
          <p:cNvSpPr/>
          <p:nvPr/>
        </p:nvSpPr>
        <p:spPr>
          <a:xfrm>
            <a:off x="765447" y="1503913"/>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D63FD88F-31DC-4192-A8E9-BA67550A4D4E}"/>
              </a:ext>
            </a:extLst>
          </p:cNvPr>
          <p:cNvSpPr/>
          <p:nvPr/>
        </p:nvSpPr>
        <p:spPr>
          <a:xfrm>
            <a:off x="826422" y="2570712"/>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3EC0040D-EDFA-471C-A20B-A2873C021194}"/>
              </a:ext>
            </a:extLst>
          </p:cNvPr>
          <p:cNvSpPr/>
          <p:nvPr/>
        </p:nvSpPr>
        <p:spPr>
          <a:xfrm>
            <a:off x="765447" y="3137763"/>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3DAC2410-1BCE-4C01-911F-FB0EF9A72E71}"/>
              </a:ext>
            </a:extLst>
          </p:cNvPr>
          <p:cNvSpPr/>
          <p:nvPr/>
        </p:nvSpPr>
        <p:spPr>
          <a:xfrm>
            <a:off x="665112" y="4352287"/>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46D1B578-22E5-4674-A167-D2A3368C52B5}"/>
              </a:ext>
            </a:extLst>
          </p:cNvPr>
          <p:cNvSpPr/>
          <p:nvPr/>
        </p:nvSpPr>
        <p:spPr>
          <a:xfrm>
            <a:off x="826422" y="5271361"/>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D3CA7F60-E63C-4B08-9BE8-29CD27CA4F9D}"/>
              </a:ext>
            </a:extLst>
          </p:cNvPr>
          <p:cNvSpPr/>
          <p:nvPr/>
        </p:nvSpPr>
        <p:spPr>
          <a:xfrm>
            <a:off x="715279" y="5726951"/>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73E39710-7109-41F8-9BBB-8EDFCD06A6A3}"/>
              </a:ext>
            </a:extLst>
          </p:cNvPr>
          <p:cNvSpPr/>
          <p:nvPr/>
        </p:nvSpPr>
        <p:spPr>
          <a:xfrm>
            <a:off x="776254" y="6020915"/>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3DFAFD10-C81D-436C-A1E5-751FDCFB6143}"/>
              </a:ext>
            </a:extLst>
          </p:cNvPr>
          <p:cNvSpPr/>
          <p:nvPr/>
        </p:nvSpPr>
        <p:spPr>
          <a:xfrm>
            <a:off x="3133421" y="1495711"/>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D3532C90-8C63-4040-B075-76FCFD5FEE84}"/>
              </a:ext>
            </a:extLst>
          </p:cNvPr>
          <p:cNvSpPr/>
          <p:nvPr/>
        </p:nvSpPr>
        <p:spPr>
          <a:xfrm>
            <a:off x="3294731" y="2570711"/>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A1374F28-DB5E-48FB-9C55-83D6C8EC7898}"/>
              </a:ext>
            </a:extLst>
          </p:cNvPr>
          <p:cNvSpPr/>
          <p:nvPr/>
        </p:nvSpPr>
        <p:spPr>
          <a:xfrm>
            <a:off x="3344898" y="4649386"/>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256438F2-1A20-4FF0-A0D0-695F38EC531A}"/>
              </a:ext>
            </a:extLst>
          </p:cNvPr>
          <p:cNvSpPr/>
          <p:nvPr/>
        </p:nvSpPr>
        <p:spPr>
          <a:xfrm>
            <a:off x="3349413" y="4811397"/>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F8BA892B-B48F-4058-8E7F-071C4E09AD3B}"/>
              </a:ext>
            </a:extLst>
          </p:cNvPr>
          <p:cNvSpPr/>
          <p:nvPr/>
        </p:nvSpPr>
        <p:spPr>
          <a:xfrm>
            <a:off x="3376845" y="5103347"/>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CB50C43D-0D0D-40D9-88BE-79F91AAEFB56}"/>
              </a:ext>
            </a:extLst>
          </p:cNvPr>
          <p:cNvSpPr/>
          <p:nvPr/>
        </p:nvSpPr>
        <p:spPr>
          <a:xfrm>
            <a:off x="3395065" y="5395297"/>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44B11CB6-8DF9-4C13-9E7C-28902CC40319}"/>
              </a:ext>
            </a:extLst>
          </p:cNvPr>
          <p:cNvSpPr/>
          <p:nvPr/>
        </p:nvSpPr>
        <p:spPr>
          <a:xfrm>
            <a:off x="3001568" y="5726950"/>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33CDCFF0-23A1-486D-9E40-6EF8B28966B6}"/>
              </a:ext>
            </a:extLst>
          </p:cNvPr>
          <p:cNvSpPr/>
          <p:nvPr/>
        </p:nvSpPr>
        <p:spPr>
          <a:xfrm>
            <a:off x="3153968" y="5879350"/>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5AC632BE-E32F-438E-8706-E2428ED5AE84}"/>
              </a:ext>
            </a:extLst>
          </p:cNvPr>
          <p:cNvSpPr/>
          <p:nvPr/>
        </p:nvSpPr>
        <p:spPr>
          <a:xfrm>
            <a:off x="7106094" y="2700648"/>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F9AB41C1-9133-4808-AE18-AF9C19FC762D}"/>
              </a:ext>
            </a:extLst>
          </p:cNvPr>
          <p:cNvSpPr/>
          <p:nvPr/>
        </p:nvSpPr>
        <p:spPr>
          <a:xfrm>
            <a:off x="7106094" y="1586364"/>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27EA6A48-C8EF-43AC-B7FD-952E6EBBFD7A}"/>
              </a:ext>
            </a:extLst>
          </p:cNvPr>
          <p:cNvSpPr/>
          <p:nvPr/>
        </p:nvSpPr>
        <p:spPr>
          <a:xfrm>
            <a:off x="7112861" y="3164347"/>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473BB6B6-C5A8-46B1-9642-2776B7C1FB20}"/>
              </a:ext>
            </a:extLst>
          </p:cNvPr>
          <p:cNvSpPr/>
          <p:nvPr/>
        </p:nvSpPr>
        <p:spPr>
          <a:xfrm>
            <a:off x="7122165" y="3655270"/>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87918E01-F934-4293-82FB-5E35C1268A2C}"/>
              </a:ext>
            </a:extLst>
          </p:cNvPr>
          <p:cNvSpPr/>
          <p:nvPr/>
        </p:nvSpPr>
        <p:spPr>
          <a:xfrm>
            <a:off x="7122164" y="4302013"/>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CEE6AF10-D6A1-4C39-8AF5-A7A7008113E4}"/>
              </a:ext>
            </a:extLst>
          </p:cNvPr>
          <p:cNvSpPr/>
          <p:nvPr/>
        </p:nvSpPr>
        <p:spPr>
          <a:xfrm>
            <a:off x="7125554" y="4746428"/>
            <a:ext cx="100335" cy="1299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5 Points 26">
            <a:extLst>
              <a:ext uri="{FF2B5EF4-FFF2-40B4-BE49-F238E27FC236}">
                <a16:creationId xmlns:a16="http://schemas.microsoft.com/office/drawing/2014/main" id="{AACE4F16-7020-4E2D-8022-C4DFD1D54E5F}"/>
              </a:ext>
            </a:extLst>
          </p:cNvPr>
          <p:cNvSpPr/>
          <p:nvPr/>
        </p:nvSpPr>
        <p:spPr>
          <a:xfrm>
            <a:off x="9310115" y="1342613"/>
            <a:ext cx="380201" cy="291237"/>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BC8F607-3595-4CCA-9B58-3244951CD2E5}"/>
              </a:ext>
            </a:extLst>
          </p:cNvPr>
          <p:cNvPicPr>
            <a:picLocks noChangeAspect="1"/>
          </p:cNvPicPr>
          <p:nvPr/>
        </p:nvPicPr>
        <p:blipFill>
          <a:blip r:embed="rId3"/>
          <a:stretch>
            <a:fillRect/>
          </a:stretch>
        </p:blipFill>
        <p:spPr>
          <a:xfrm>
            <a:off x="5894893" y="0"/>
            <a:ext cx="6148414" cy="6858000"/>
          </a:xfrm>
          <a:prstGeom prst="rect">
            <a:avLst/>
          </a:prstGeom>
        </p:spPr>
      </p:pic>
      <p:sp>
        <p:nvSpPr>
          <p:cNvPr id="29" name="Star: 5 Points 28">
            <a:extLst>
              <a:ext uri="{FF2B5EF4-FFF2-40B4-BE49-F238E27FC236}">
                <a16:creationId xmlns:a16="http://schemas.microsoft.com/office/drawing/2014/main" id="{0841F2F1-E46C-44D8-A0BE-64D9DC6D84B6}"/>
              </a:ext>
            </a:extLst>
          </p:cNvPr>
          <p:cNvSpPr/>
          <p:nvPr/>
        </p:nvSpPr>
        <p:spPr>
          <a:xfrm flipH="1">
            <a:off x="6653111" y="2856256"/>
            <a:ext cx="100335" cy="152400"/>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tar: 5 Points 29">
            <a:extLst>
              <a:ext uri="{FF2B5EF4-FFF2-40B4-BE49-F238E27FC236}">
                <a16:creationId xmlns:a16="http://schemas.microsoft.com/office/drawing/2014/main" id="{E81C6974-677A-4D40-8852-D4BD292E5E21}"/>
              </a:ext>
            </a:extLst>
          </p:cNvPr>
          <p:cNvSpPr/>
          <p:nvPr/>
        </p:nvSpPr>
        <p:spPr>
          <a:xfrm flipH="1">
            <a:off x="6484597" y="1818172"/>
            <a:ext cx="100335" cy="152400"/>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5 Points 30">
            <a:extLst>
              <a:ext uri="{FF2B5EF4-FFF2-40B4-BE49-F238E27FC236}">
                <a16:creationId xmlns:a16="http://schemas.microsoft.com/office/drawing/2014/main" id="{48A4D599-3666-4205-8E61-2FA6032A1BE2}"/>
              </a:ext>
            </a:extLst>
          </p:cNvPr>
          <p:cNvSpPr/>
          <p:nvPr/>
        </p:nvSpPr>
        <p:spPr>
          <a:xfrm flipH="1">
            <a:off x="6668299" y="3352800"/>
            <a:ext cx="100335" cy="152400"/>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5 Points 31">
            <a:extLst>
              <a:ext uri="{FF2B5EF4-FFF2-40B4-BE49-F238E27FC236}">
                <a16:creationId xmlns:a16="http://schemas.microsoft.com/office/drawing/2014/main" id="{68BE3C86-A9B3-4E67-9DF9-4FDA17D26930}"/>
              </a:ext>
            </a:extLst>
          </p:cNvPr>
          <p:cNvSpPr/>
          <p:nvPr/>
        </p:nvSpPr>
        <p:spPr>
          <a:xfrm flipH="1">
            <a:off x="6668299" y="3655270"/>
            <a:ext cx="100335" cy="152400"/>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tar: 5 Points 32">
            <a:extLst>
              <a:ext uri="{FF2B5EF4-FFF2-40B4-BE49-F238E27FC236}">
                <a16:creationId xmlns:a16="http://schemas.microsoft.com/office/drawing/2014/main" id="{78837096-213D-47E4-91FF-612EA6C6D253}"/>
              </a:ext>
            </a:extLst>
          </p:cNvPr>
          <p:cNvSpPr/>
          <p:nvPr/>
        </p:nvSpPr>
        <p:spPr>
          <a:xfrm flipH="1">
            <a:off x="6661146" y="4457621"/>
            <a:ext cx="100335" cy="152400"/>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tar: 5 Points 33">
            <a:extLst>
              <a:ext uri="{FF2B5EF4-FFF2-40B4-BE49-F238E27FC236}">
                <a16:creationId xmlns:a16="http://schemas.microsoft.com/office/drawing/2014/main" id="{00D42F19-A9A3-4060-BF8F-C15DD6014F72}"/>
              </a:ext>
            </a:extLst>
          </p:cNvPr>
          <p:cNvSpPr/>
          <p:nvPr/>
        </p:nvSpPr>
        <p:spPr>
          <a:xfrm flipH="1">
            <a:off x="6639650" y="5015915"/>
            <a:ext cx="100335" cy="152400"/>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tar: 5 Points 34">
            <a:extLst>
              <a:ext uri="{FF2B5EF4-FFF2-40B4-BE49-F238E27FC236}">
                <a16:creationId xmlns:a16="http://schemas.microsoft.com/office/drawing/2014/main" id="{6FB892F5-AC39-44DC-8EAA-15D614ACAD28}"/>
              </a:ext>
            </a:extLst>
          </p:cNvPr>
          <p:cNvSpPr/>
          <p:nvPr/>
        </p:nvSpPr>
        <p:spPr>
          <a:xfrm flipH="1">
            <a:off x="9098825" y="1342613"/>
            <a:ext cx="286548" cy="325491"/>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ooter Placeholder 1">
            <a:extLst>
              <a:ext uri="{FF2B5EF4-FFF2-40B4-BE49-F238E27FC236}">
                <a16:creationId xmlns:a16="http://schemas.microsoft.com/office/drawing/2014/main" id="{31A87B6B-DB6F-F94D-B9FE-997BFE260E35}"/>
              </a:ext>
            </a:extLst>
          </p:cNvPr>
          <p:cNvSpPr txBox="1">
            <a:spLocks/>
          </p:cNvSpPr>
          <p:nvPr/>
        </p:nvSpPr>
        <p:spPr>
          <a:xfrm>
            <a:off x="4076700" y="6527609"/>
            <a:ext cx="4038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 2020 US </a:t>
            </a:r>
            <a:r>
              <a:rPr lang="en-US" sz="800" dirty="0" err="1"/>
              <a:t>BioTek</a:t>
            </a:r>
            <a:r>
              <a:rPr lang="en-US" sz="800" dirty="0"/>
              <a:t> Laboratories, LLC. All Rights Reserved.</a:t>
            </a:r>
          </a:p>
        </p:txBody>
      </p:sp>
    </p:spTree>
    <p:extLst>
      <p:ext uri="{BB962C8B-B14F-4D97-AF65-F5344CB8AC3E}">
        <p14:creationId xmlns:p14="http://schemas.microsoft.com/office/powerpoint/2010/main" val="53620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1000"/>
                                        <p:tgtEl>
                                          <p:spTgt spid="14"/>
                                        </p:tgtEl>
                                      </p:cBhvr>
                                    </p:animEffect>
                                    <p:anim calcmode="lin" valueType="num">
                                      <p:cBhvr>
                                        <p:cTn id="71" dur="1000" fill="hold"/>
                                        <p:tgtEl>
                                          <p:spTgt spid="14"/>
                                        </p:tgtEl>
                                        <p:attrNameLst>
                                          <p:attrName>ppt_x</p:attrName>
                                        </p:attrNameLst>
                                      </p:cBhvr>
                                      <p:tavLst>
                                        <p:tav tm="0">
                                          <p:val>
                                            <p:strVal val="#ppt_x"/>
                                          </p:val>
                                        </p:tav>
                                        <p:tav tm="100000">
                                          <p:val>
                                            <p:strVal val="#ppt_x"/>
                                          </p:val>
                                        </p:tav>
                                      </p:tavLst>
                                    </p:anim>
                                    <p:anim calcmode="lin" valueType="num">
                                      <p:cBhvr>
                                        <p:cTn id="7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1000"/>
                                        <p:tgtEl>
                                          <p:spTgt spid="15"/>
                                        </p:tgtEl>
                                      </p:cBhvr>
                                    </p:animEffect>
                                    <p:anim calcmode="lin" valueType="num">
                                      <p:cBhvr>
                                        <p:cTn id="78" dur="1000" fill="hold"/>
                                        <p:tgtEl>
                                          <p:spTgt spid="15"/>
                                        </p:tgtEl>
                                        <p:attrNameLst>
                                          <p:attrName>ppt_x</p:attrName>
                                        </p:attrNameLst>
                                      </p:cBhvr>
                                      <p:tavLst>
                                        <p:tav tm="0">
                                          <p:val>
                                            <p:strVal val="#ppt_x"/>
                                          </p:val>
                                        </p:tav>
                                        <p:tav tm="100000">
                                          <p:val>
                                            <p:strVal val="#ppt_x"/>
                                          </p:val>
                                        </p:tav>
                                      </p:tavLst>
                                    </p:anim>
                                    <p:anim calcmode="lin" valueType="num">
                                      <p:cBhvr>
                                        <p:cTn id="7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1000"/>
                                        <p:tgtEl>
                                          <p:spTgt spid="16"/>
                                        </p:tgtEl>
                                      </p:cBhvr>
                                    </p:animEffect>
                                    <p:anim calcmode="lin" valueType="num">
                                      <p:cBhvr>
                                        <p:cTn id="85" dur="1000" fill="hold"/>
                                        <p:tgtEl>
                                          <p:spTgt spid="16"/>
                                        </p:tgtEl>
                                        <p:attrNameLst>
                                          <p:attrName>ppt_x</p:attrName>
                                        </p:attrNameLst>
                                      </p:cBhvr>
                                      <p:tavLst>
                                        <p:tav tm="0">
                                          <p:val>
                                            <p:strVal val="#ppt_x"/>
                                          </p:val>
                                        </p:tav>
                                        <p:tav tm="100000">
                                          <p:val>
                                            <p:strVal val="#ppt_x"/>
                                          </p:val>
                                        </p:tav>
                                      </p:tavLst>
                                    </p:anim>
                                    <p:anim calcmode="lin" valueType="num">
                                      <p:cBhvr>
                                        <p:cTn id="8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1000"/>
                                        <p:tgtEl>
                                          <p:spTgt spid="17"/>
                                        </p:tgtEl>
                                      </p:cBhvr>
                                    </p:animEffect>
                                    <p:anim calcmode="lin" valueType="num">
                                      <p:cBhvr>
                                        <p:cTn id="92" dur="1000" fill="hold"/>
                                        <p:tgtEl>
                                          <p:spTgt spid="17"/>
                                        </p:tgtEl>
                                        <p:attrNameLst>
                                          <p:attrName>ppt_x</p:attrName>
                                        </p:attrNameLst>
                                      </p:cBhvr>
                                      <p:tavLst>
                                        <p:tav tm="0">
                                          <p:val>
                                            <p:strVal val="#ppt_x"/>
                                          </p:val>
                                        </p:tav>
                                        <p:tav tm="100000">
                                          <p:val>
                                            <p:strVal val="#ppt_x"/>
                                          </p:val>
                                        </p:tav>
                                      </p:tavLst>
                                    </p:anim>
                                    <p:anim calcmode="lin" valueType="num">
                                      <p:cBhvr>
                                        <p:cTn id="9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fade">
                                      <p:cBhvr>
                                        <p:cTn id="98" dur="1000"/>
                                        <p:tgtEl>
                                          <p:spTgt spid="18"/>
                                        </p:tgtEl>
                                      </p:cBhvr>
                                    </p:animEffect>
                                    <p:anim calcmode="lin" valueType="num">
                                      <p:cBhvr>
                                        <p:cTn id="99" dur="1000" fill="hold"/>
                                        <p:tgtEl>
                                          <p:spTgt spid="18"/>
                                        </p:tgtEl>
                                        <p:attrNameLst>
                                          <p:attrName>ppt_x</p:attrName>
                                        </p:attrNameLst>
                                      </p:cBhvr>
                                      <p:tavLst>
                                        <p:tav tm="0">
                                          <p:val>
                                            <p:strVal val="#ppt_x"/>
                                          </p:val>
                                        </p:tav>
                                        <p:tav tm="100000">
                                          <p:val>
                                            <p:strVal val="#ppt_x"/>
                                          </p:val>
                                        </p:tav>
                                      </p:tavLst>
                                    </p:anim>
                                    <p:anim calcmode="lin" valueType="num">
                                      <p:cBhvr>
                                        <p:cTn id="10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1000"/>
                                        <p:tgtEl>
                                          <p:spTgt spid="19"/>
                                        </p:tgtEl>
                                      </p:cBhvr>
                                    </p:animEffect>
                                    <p:anim calcmode="lin" valueType="num">
                                      <p:cBhvr>
                                        <p:cTn id="106" dur="1000" fill="hold"/>
                                        <p:tgtEl>
                                          <p:spTgt spid="19"/>
                                        </p:tgtEl>
                                        <p:attrNameLst>
                                          <p:attrName>ppt_x</p:attrName>
                                        </p:attrNameLst>
                                      </p:cBhvr>
                                      <p:tavLst>
                                        <p:tav tm="0">
                                          <p:val>
                                            <p:strVal val="#ppt_x"/>
                                          </p:val>
                                        </p:tav>
                                        <p:tav tm="100000">
                                          <p:val>
                                            <p:strVal val="#ppt_x"/>
                                          </p:val>
                                        </p:tav>
                                      </p:tavLst>
                                    </p:anim>
                                    <p:anim calcmode="lin" valueType="num">
                                      <p:cBhvr>
                                        <p:cTn id="10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fade">
                                      <p:cBhvr>
                                        <p:cTn id="112" dur="1000"/>
                                        <p:tgtEl>
                                          <p:spTgt spid="20"/>
                                        </p:tgtEl>
                                      </p:cBhvr>
                                    </p:animEffect>
                                    <p:anim calcmode="lin" valueType="num">
                                      <p:cBhvr>
                                        <p:cTn id="113" dur="1000" fill="hold"/>
                                        <p:tgtEl>
                                          <p:spTgt spid="20"/>
                                        </p:tgtEl>
                                        <p:attrNameLst>
                                          <p:attrName>ppt_x</p:attrName>
                                        </p:attrNameLst>
                                      </p:cBhvr>
                                      <p:tavLst>
                                        <p:tav tm="0">
                                          <p:val>
                                            <p:strVal val="#ppt_x"/>
                                          </p:val>
                                        </p:tav>
                                        <p:tav tm="100000">
                                          <p:val>
                                            <p:strVal val="#ppt_x"/>
                                          </p:val>
                                        </p:tav>
                                      </p:tavLst>
                                    </p:anim>
                                    <p:anim calcmode="lin" valueType="num">
                                      <p:cBhvr>
                                        <p:cTn id="1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21"/>
                                        </p:tgtEl>
                                        <p:attrNameLst>
                                          <p:attrName>style.visibility</p:attrName>
                                        </p:attrNameLst>
                                      </p:cBhvr>
                                      <p:to>
                                        <p:strVal val="visible"/>
                                      </p:to>
                                    </p:set>
                                    <p:animEffect transition="in" filter="fade">
                                      <p:cBhvr>
                                        <p:cTn id="119" dur="1000"/>
                                        <p:tgtEl>
                                          <p:spTgt spid="21"/>
                                        </p:tgtEl>
                                      </p:cBhvr>
                                    </p:animEffect>
                                    <p:anim calcmode="lin" valueType="num">
                                      <p:cBhvr>
                                        <p:cTn id="120" dur="1000" fill="hold"/>
                                        <p:tgtEl>
                                          <p:spTgt spid="21"/>
                                        </p:tgtEl>
                                        <p:attrNameLst>
                                          <p:attrName>ppt_x</p:attrName>
                                        </p:attrNameLst>
                                      </p:cBhvr>
                                      <p:tavLst>
                                        <p:tav tm="0">
                                          <p:val>
                                            <p:strVal val="#ppt_x"/>
                                          </p:val>
                                        </p:tav>
                                        <p:tav tm="100000">
                                          <p:val>
                                            <p:strVal val="#ppt_x"/>
                                          </p:val>
                                        </p:tav>
                                      </p:tavLst>
                                    </p:anim>
                                    <p:anim calcmode="lin" valueType="num">
                                      <p:cBhvr>
                                        <p:cTn id="1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22"/>
                                        </p:tgtEl>
                                        <p:attrNameLst>
                                          <p:attrName>style.visibility</p:attrName>
                                        </p:attrNameLst>
                                      </p:cBhvr>
                                      <p:to>
                                        <p:strVal val="visible"/>
                                      </p:to>
                                    </p:set>
                                    <p:animEffect transition="in" filter="fade">
                                      <p:cBhvr>
                                        <p:cTn id="126" dur="1000"/>
                                        <p:tgtEl>
                                          <p:spTgt spid="22"/>
                                        </p:tgtEl>
                                      </p:cBhvr>
                                    </p:animEffect>
                                    <p:anim calcmode="lin" valueType="num">
                                      <p:cBhvr>
                                        <p:cTn id="127" dur="1000" fill="hold"/>
                                        <p:tgtEl>
                                          <p:spTgt spid="22"/>
                                        </p:tgtEl>
                                        <p:attrNameLst>
                                          <p:attrName>ppt_x</p:attrName>
                                        </p:attrNameLst>
                                      </p:cBhvr>
                                      <p:tavLst>
                                        <p:tav tm="0">
                                          <p:val>
                                            <p:strVal val="#ppt_x"/>
                                          </p:val>
                                        </p:tav>
                                        <p:tav tm="100000">
                                          <p:val>
                                            <p:strVal val="#ppt_x"/>
                                          </p:val>
                                        </p:tav>
                                      </p:tavLst>
                                    </p:anim>
                                    <p:anim calcmode="lin" valueType="num">
                                      <p:cBhvr>
                                        <p:cTn id="1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23"/>
                                        </p:tgtEl>
                                        <p:attrNameLst>
                                          <p:attrName>style.visibility</p:attrName>
                                        </p:attrNameLst>
                                      </p:cBhvr>
                                      <p:to>
                                        <p:strVal val="visible"/>
                                      </p:to>
                                    </p:set>
                                    <p:animEffect transition="in" filter="fade">
                                      <p:cBhvr>
                                        <p:cTn id="133" dur="1000"/>
                                        <p:tgtEl>
                                          <p:spTgt spid="23"/>
                                        </p:tgtEl>
                                      </p:cBhvr>
                                    </p:animEffect>
                                    <p:anim calcmode="lin" valueType="num">
                                      <p:cBhvr>
                                        <p:cTn id="134" dur="1000" fill="hold"/>
                                        <p:tgtEl>
                                          <p:spTgt spid="23"/>
                                        </p:tgtEl>
                                        <p:attrNameLst>
                                          <p:attrName>ppt_x</p:attrName>
                                        </p:attrNameLst>
                                      </p:cBhvr>
                                      <p:tavLst>
                                        <p:tav tm="0">
                                          <p:val>
                                            <p:strVal val="#ppt_x"/>
                                          </p:val>
                                        </p:tav>
                                        <p:tav tm="100000">
                                          <p:val>
                                            <p:strVal val="#ppt_x"/>
                                          </p:val>
                                        </p:tav>
                                      </p:tavLst>
                                    </p:anim>
                                    <p:anim calcmode="lin" valueType="num">
                                      <p:cBhvr>
                                        <p:cTn id="1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24"/>
                                        </p:tgtEl>
                                        <p:attrNameLst>
                                          <p:attrName>style.visibility</p:attrName>
                                        </p:attrNameLst>
                                      </p:cBhvr>
                                      <p:to>
                                        <p:strVal val="visible"/>
                                      </p:to>
                                    </p:set>
                                    <p:animEffect transition="in" filter="fade">
                                      <p:cBhvr>
                                        <p:cTn id="140" dur="1000"/>
                                        <p:tgtEl>
                                          <p:spTgt spid="24"/>
                                        </p:tgtEl>
                                      </p:cBhvr>
                                    </p:animEffect>
                                    <p:anim calcmode="lin" valueType="num">
                                      <p:cBhvr>
                                        <p:cTn id="141" dur="1000" fill="hold"/>
                                        <p:tgtEl>
                                          <p:spTgt spid="24"/>
                                        </p:tgtEl>
                                        <p:attrNameLst>
                                          <p:attrName>ppt_x</p:attrName>
                                        </p:attrNameLst>
                                      </p:cBhvr>
                                      <p:tavLst>
                                        <p:tav tm="0">
                                          <p:val>
                                            <p:strVal val="#ppt_x"/>
                                          </p:val>
                                        </p:tav>
                                        <p:tav tm="100000">
                                          <p:val>
                                            <p:strVal val="#ppt_x"/>
                                          </p:val>
                                        </p:tav>
                                      </p:tavLst>
                                    </p:anim>
                                    <p:anim calcmode="lin" valueType="num">
                                      <p:cBhvr>
                                        <p:cTn id="14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25"/>
                                        </p:tgtEl>
                                        <p:attrNameLst>
                                          <p:attrName>style.visibility</p:attrName>
                                        </p:attrNameLst>
                                      </p:cBhvr>
                                      <p:to>
                                        <p:strVal val="visible"/>
                                      </p:to>
                                    </p:set>
                                    <p:animEffect transition="in" filter="fade">
                                      <p:cBhvr>
                                        <p:cTn id="147" dur="1000"/>
                                        <p:tgtEl>
                                          <p:spTgt spid="25"/>
                                        </p:tgtEl>
                                      </p:cBhvr>
                                    </p:animEffect>
                                    <p:anim calcmode="lin" valueType="num">
                                      <p:cBhvr>
                                        <p:cTn id="148" dur="1000" fill="hold"/>
                                        <p:tgtEl>
                                          <p:spTgt spid="25"/>
                                        </p:tgtEl>
                                        <p:attrNameLst>
                                          <p:attrName>ppt_x</p:attrName>
                                        </p:attrNameLst>
                                      </p:cBhvr>
                                      <p:tavLst>
                                        <p:tav tm="0">
                                          <p:val>
                                            <p:strVal val="#ppt_x"/>
                                          </p:val>
                                        </p:tav>
                                        <p:tav tm="100000">
                                          <p:val>
                                            <p:strVal val="#ppt_x"/>
                                          </p:val>
                                        </p:tav>
                                      </p:tavLst>
                                    </p:anim>
                                    <p:anim calcmode="lin" valueType="num">
                                      <p:cBhvr>
                                        <p:cTn id="14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26"/>
                                        </p:tgtEl>
                                        <p:attrNameLst>
                                          <p:attrName>style.visibility</p:attrName>
                                        </p:attrNameLst>
                                      </p:cBhvr>
                                      <p:to>
                                        <p:strVal val="visible"/>
                                      </p:to>
                                    </p:set>
                                    <p:animEffect transition="in" filter="fade">
                                      <p:cBhvr>
                                        <p:cTn id="154" dur="1000"/>
                                        <p:tgtEl>
                                          <p:spTgt spid="26"/>
                                        </p:tgtEl>
                                      </p:cBhvr>
                                    </p:animEffect>
                                    <p:anim calcmode="lin" valueType="num">
                                      <p:cBhvr>
                                        <p:cTn id="155" dur="1000" fill="hold"/>
                                        <p:tgtEl>
                                          <p:spTgt spid="26"/>
                                        </p:tgtEl>
                                        <p:attrNameLst>
                                          <p:attrName>ppt_x</p:attrName>
                                        </p:attrNameLst>
                                      </p:cBhvr>
                                      <p:tavLst>
                                        <p:tav tm="0">
                                          <p:val>
                                            <p:strVal val="#ppt_x"/>
                                          </p:val>
                                        </p:tav>
                                        <p:tav tm="100000">
                                          <p:val>
                                            <p:strVal val="#ppt_x"/>
                                          </p:val>
                                        </p:tav>
                                      </p:tavLst>
                                    </p:anim>
                                    <p:anim calcmode="lin" valueType="num">
                                      <p:cBhvr>
                                        <p:cTn id="15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26" presetClass="entr" presetSubtype="0" fill="hold" grpId="0" nodeType="clickEffect">
                                  <p:stCondLst>
                                    <p:cond delay="0"/>
                                  </p:stCondLst>
                                  <p:childTnLst>
                                    <p:set>
                                      <p:cBhvr>
                                        <p:cTn id="160" dur="1" fill="hold">
                                          <p:stCondLst>
                                            <p:cond delay="0"/>
                                          </p:stCondLst>
                                        </p:cTn>
                                        <p:tgtEl>
                                          <p:spTgt spid="27"/>
                                        </p:tgtEl>
                                        <p:attrNameLst>
                                          <p:attrName>style.visibility</p:attrName>
                                        </p:attrNameLst>
                                      </p:cBhvr>
                                      <p:to>
                                        <p:strVal val="visible"/>
                                      </p:to>
                                    </p:set>
                                    <p:animEffect transition="in" filter="wipe(down)">
                                      <p:cBhvr>
                                        <p:cTn id="161" dur="580">
                                          <p:stCondLst>
                                            <p:cond delay="0"/>
                                          </p:stCondLst>
                                        </p:cTn>
                                        <p:tgtEl>
                                          <p:spTgt spid="27"/>
                                        </p:tgtEl>
                                      </p:cBhvr>
                                    </p:animEffect>
                                    <p:anim calcmode="lin" valueType="num">
                                      <p:cBhvr>
                                        <p:cTn id="16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6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6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6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67" dur="26">
                                          <p:stCondLst>
                                            <p:cond delay="650"/>
                                          </p:stCondLst>
                                        </p:cTn>
                                        <p:tgtEl>
                                          <p:spTgt spid="27"/>
                                        </p:tgtEl>
                                      </p:cBhvr>
                                      <p:to x="100000" y="60000"/>
                                    </p:animScale>
                                    <p:animScale>
                                      <p:cBhvr>
                                        <p:cTn id="168" dur="166" decel="50000">
                                          <p:stCondLst>
                                            <p:cond delay="676"/>
                                          </p:stCondLst>
                                        </p:cTn>
                                        <p:tgtEl>
                                          <p:spTgt spid="27"/>
                                        </p:tgtEl>
                                      </p:cBhvr>
                                      <p:to x="100000" y="100000"/>
                                    </p:animScale>
                                    <p:animScale>
                                      <p:cBhvr>
                                        <p:cTn id="169" dur="26">
                                          <p:stCondLst>
                                            <p:cond delay="1312"/>
                                          </p:stCondLst>
                                        </p:cTn>
                                        <p:tgtEl>
                                          <p:spTgt spid="27"/>
                                        </p:tgtEl>
                                      </p:cBhvr>
                                      <p:to x="100000" y="80000"/>
                                    </p:animScale>
                                    <p:animScale>
                                      <p:cBhvr>
                                        <p:cTn id="170" dur="166" decel="50000">
                                          <p:stCondLst>
                                            <p:cond delay="1338"/>
                                          </p:stCondLst>
                                        </p:cTn>
                                        <p:tgtEl>
                                          <p:spTgt spid="27"/>
                                        </p:tgtEl>
                                      </p:cBhvr>
                                      <p:to x="100000" y="100000"/>
                                    </p:animScale>
                                    <p:animScale>
                                      <p:cBhvr>
                                        <p:cTn id="171" dur="26">
                                          <p:stCondLst>
                                            <p:cond delay="1642"/>
                                          </p:stCondLst>
                                        </p:cTn>
                                        <p:tgtEl>
                                          <p:spTgt spid="27"/>
                                        </p:tgtEl>
                                      </p:cBhvr>
                                      <p:to x="100000" y="90000"/>
                                    </p:animScale>
                                    <p:animScale>
                                      <p:cBhvr>
                                        <p:cTn id="172" dur="166" decel="50000">
                                          <p:stCondLst>
                                            <p:cond delay="1668"/>
                                          </p:stCondLst>
                                        </p:cTn>
                                        <p:tgtEl>
                                          <p:spTgt spid="27"/>
                                        </p:tgtEl>
                                      </p:cBhvr>
                                      <p:to x="100000" y="100000"/>
                                    </p:animScale>
                                    <p:animScale>
                                      <p:cBhvr>
                                        <p:cTn id="173" dur="26">
                                          <p:stCondLst>
                                            <p:cond delay="1808"/>
                                          </p:stCondLst>
                                        </p:cTn>
                                        <p:tgtEl>
                                          <p:spTgt spid="27"/>
                                        </p:tgtEl>
                                      </p:cBhvr>
                                      <p:to x="100000" y="95000"/>
                                    </p:animScale>
                                    <p:animScale>
                                      <p:cBhvr>
                                        <p:cTn id="174" dur="166" decel="50000">
                                          <p:stCondLst>
                                            <p:cond delay="1834"/>
                                          </p:stCondLst>
                                        </p:cTn>
                                        <p:tgtEl>
                                          <p:spTgt spid="27"/>
                                        </p:tgtEl>
                                      </p:cBhvr>
                                      <p:to x="100000" y="100000"/>
                                    </p:animScale>
                                  </p:childTnLst>
                                </p:cTn>
                              </p:par>
                            </p:childTnLst>
                          </p:cTn>
                        </p:par>
                      </p:childTnLst>
                    </p:cTn>
                  </p:par>
                  <p:par>
                    <p:cTn id="175" fill="hold">
                      <p:stCondLst>
                        <p:cond delay="indefinite"/>
                      </p:stCondLst>
                      <p:childTnLst>
                        <p:par>
                          <p:cTn id="176" fill="hold">
                            <p:stCondLst>
                              <p:cond delay="0"/>
                            </p:stCondLst>
                            <p:childTnLst>
                              <p:par>
                                <p:cTn id="177" presetID="42" presetClass="entr" presetSubtype="0" fill="hold" grpId="0" nodeType="clickEffect">
                                  <p:stCondLst>
                                    <p:cond delay="0"/>
                                  </p:stCondLst>
                                  <p:childTnLst>
                                    <p:set>
                                      <p:cBhvr>
                                        <p:cTn id="178" dur="1" fill="hold">
                                          <p:stCondLst>
                                            <p:cond delay="0"/>
                                          </p:stCondLst>
                                        </p:cTn>
                                        <p:tgtEl>
                                          <p:spTgt spid="29"/>
                                        </p:tgtEl>
                                        <p:attrNameLst>
                                          <p:attrName>style.visibility</p:attrName>
                                        </p:attrNameLst>
                                      </p:cBhvr>
                                      <p:to>
                                        <p:strVal val="visible"/>
                                      </p:to>
                                    </p:set>
                                    <p:animEffect transition="in" filter="fade">
                                      <p:cBhvr>
                                        <p:cTn id="179" dur="1000"/>
                                        <p:tgtEl>
                                          <p:spTgt spid="29"/>
                                        </p:tgtEl>
                                      </p:cBhvr>
                                    </p:animEffect>
                                    <p:anim calcmode="lin" valueType="num">
                                      <p:cBhvr>
                                        <p:cTn id="180" dur="1000" fill="hold"/>
                                        <p:tgtEl>
                                          <p:spTgt spid="29"/>
                                        </p:tgtEl>
                                        <p:attrNameLst>
                                          <p:attrName>ppt_x</p:attrName>
                                        </p:attrNameLst>
                                      </p:cBhvr>
                                      <p:tavLst>
                                        <p:tav tm="0">
                                          <p:val>
                                            <p:strVal val="#ppt_x"/>
                                          </p:val>
                                        </p:tav>
                                        <p:tav tm="100000">
                                          <p:val>
                                            <p:strVal val="#ppt_x"/>
                                          </p:val>
                                        </p:tav>
                                      </p:tavLst>
                                    </p:anim>
                                    <p:anim calcmode="lin" valueType="num">
                                      <p:cBhvr>
                                        <p:cTn id="18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42" presetClass="entr" presetSubtype="0" fill="hold" grpId="0" nodeType="clickEffect">
                                  <p:stCondLst>
                                    <p:cond delay="0"/>
                                  </p:stCondLst>
                                  <p:childTnLst>
                                    <p:set>
                                      <p:cBhvr>
                                        <p:cTn id="185" dur="1" fill="hold">
                                          <p:stCondLst>
                                            <p:cond delay="0"/>
                                          </p:stCondLst>
                                        </p:cTn>
                                        <p:tgtEl>
                                          <p:spTgt spid="30"/>
                                        </p:tgtEl>
                                        <p:attrNameLst>
                                          <p:attrName>style.visibility</p:attrName>
                                        </p:attrNameLst>
                                      </p:cBhvr>
                                      <p:to>
                                        <p:strVal val="visible"/>
                                      </p:to>
                                    </p:set>
                                    <p:animEffect transition="in" filter="fade">
                                      <p:cBhvr>
                                        <p:cTn id="186" dur="1000"/>
                                        <p:tgtEl>
                                          <p:spTgt spid="30"/>
                                        </p:tgtEl>
                                      </p:cBhvr>
                                    </p:animEffect>
                                    <p:anim calcmode="lin" valueType="num">
                                      <p:cBhvr>
                                        <p:cTn id="187" dur="1000" fill="hold"/>
                                        <p:tgtEl>
                                          <p:spTgt spid="30"/>
                                        </p:tgtEl>
                                        <p:attrNameLst>
                                          <p:attrName>ppt_x</p:attrName>
                                        </p:attrNameLst>
                                      </p:cBhvr>
                                      <p:tavLst>
                                        <p:tav tm="0">
                                          <p:val>
                                            <p:strVal val="#ppt_x"/>
                                          </p:val>
                                        </p:tav>
                                        <p:tav tm="100000">
                                          <p:val>
                                            <p:strVal val="#ppt_x"/>
                                          </p:val>
                                        </p:tav>
                                      </p:tavLst>
                                    </p:anim>
                                    <p:anim calcmode="lin" valueType="num">
                                      <p:cBhvr>
                                        <p:cTn id="18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42" presetClass="entr" presetSubtype="0" fill="hold" grpId="0" nodeType="clickEffect">
                                  <p:stCondLst>
                                    <p:cond delay="0"/>
                                  </p:stCondLst>
                                  <p:childTnLst>
                                    <p:set>
                                      <p:cBhvr>
                                        <p:cTn id="192" dur="1" fill="hold">
                                          <p:stCondLst>
                                            <p:cond delay="0"/>
                                          </p:stCondLst>
                                        </p:cTn>
                                        <p:tgtEl>
                                          <p:spTgt spid="31"/>
                                        </p:tgtEl>
                                        <p:attrNameLst>
                                          <p:attrName>style.visibility</p:attrName>
                                        </p:attrNameLst>
                                      </p:cBhvr>
                                      <p:to>
                                        <p:strVal val="visible"/>
                                      </p:to>
                                    </p:set>
                                    <p:animEffect transition="in" filter="fade">
                                      <p:cBhvr>
                                        <p:cTn id="193" dur="1000"/>
                                        <p:tgtEl>
                                          <p:spTgt spid="31"/>
                                        </p:tgtEl>
                                      </p:cBhvr>
                                    </p:animEffect>
                                    <p:anim calcmode="lin" valueType="num">
                                      <p:cBhvr>
                                        <p:cTn id="194" dur="1000" fill="hold"/>
                                        <p:tgtEl>
                                          <p:spTgt spid="31"/>
                                        </p:tgtEl>
                                        <p:attrNameLst>
                                          <p:attrName>ppt_x</p:attrName>
                                        </p:attrNameLst>
                                      </p:cBhvr>
                                      <p:tavLst>
                                        <p:tav tm="0">
                                          <p:val>
                                            <p:strVal val="#ppt_x"/>
                                          </p:val>
                                        </p:tav>
                                        <p:tav tm="100000">
                                          <p:val>
                                            <p:strVal val="#ppt_x"/>
                                          </p:val>
                                        </p:tav>
                                      </p:tavLst>
                                    </p:anim>
                                    <p:anim calcmode="lin" valueType="num">
                                      <p:cBhvr>
                                        <p:cTn id="19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42" presetClass="entr" presetSubtype="0" fill="hold" grpId="0" nodeType="clickEffect">
                                  <p:stCondLst>
                                    <p:cond delay="0"/>
                                  </p:stCondLst>
                                  <p:childTnLst>
                                    <p:set>
                                      <p:cBhvr>
                                        <p:cTn id="199" dur="1" fill="hold">
                                          <p:stCondLst>
                                            <p:cond delay="0"/>
                                          </p:stCondLst>
                                        </p:cTn>
                                        <p:tgtEl>
                                          <p:spTgt spid="32"/>
                                        </p:tgtEl>
                                        <p:attrNameLst>
                                          <p:attrName>style.visibility</p:attrName>
                                        </p:attrNameLst>
                                      </p:cBhvr>
                                      <p:to>
                                        <p:strVal val="visible"/>
                                      </p:to>
                                    </p:set>
                                    <p:animEffect transition="in" filter="fade">
                                      <p:cBhvr>
                                        <p:cTn id="200" dur="1000"/>
                                        <p:tgtEl>
                                          <p:spTgt spid="32"/>
                                        </p:tgtEl>
                                      </p:cBhvr>
                                    </p:animEffect>
                                    <p:anim calcmode="lin" valueType="num">
                                      <p:cBhvr>
                                        <p:cTn id="201" dur="1000" fill="hold"/>
                                        <p:tgtEl>
                                          <p:spTgt spid="32"/>
                                        </p:tgtEl>
                                        <p:attrNameLst>
                                          <p:attrName>ppt_x</p:attrName>
                                        </p:attrNameLst>
                                      </p:cBhvr>
                                      <p:tavLst>
                                        <p:tav tm="0">
                                          <p:val>
                                            <p:strVal val="#ppt_x"/>
                                          </p:val>
                                        </p:tav>
                                        <p:tav tm="100000">
                                          <p:val>
                                            <p:strVal val="#ppt_x"/>
                                          </p:val>
                                        </p:tav>
                                      </p:tavLst>
                                    </p:anim>
                                    <p:anim calcmode="lin" valueType="num">
                                      <p:cBhvr>
                                        <p:cTn id="20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2" presetClass="entr" presetSubtype="0" fill="hold" grpId="0" nodeType="clickEffect">
                                  <p:stCondLst>
                                    <p:cond delay="0"/>
                                  </p:stCondLst>
                                  <p:childTnLst>
                                    <p:set>
                                      <p:cBhvr>
                                        <p:cTn id="206" dur="1" fill="hold">
                                          <p:stCondLst>
                                            <p:cond delay="0"/>
                                          </p:stCondLst>
                                        </p:cTn>
                                        <p:tgtEl>
                                          <p:spTgt spid="33"/>
                                        </p:tgtEl>
                                        <p:attrNameLst>
                                          <p:attrName>style.visibility</p:attrName>
                                        </p:attrNameLst>
                                      </p:cBhvr>
                                      <p:to>
                                        <p:strVal val="visible"/>
                                      </p:to>
                                    </p:set>
                                    <p:animEffect transition="in" filter="fade">
                                      <p:cBhvr>
                                        <p:cTn id="207" dur="1000"/>
                                        <p:tgtEl>
                                          <p:spTgt spid="33"/>
                                        </p:tgtEl>
                                      </p:cBhvr>
                                    </p:animEffect>
                                    <p:anim calcmode="lin" valueType="num">
                                      <p:cBhvr>
                                        <p:cTn id="208" dur="1000" fill="hold"/>
                                        <p:tgtEl>
                                          <p:spTgt spid="33"/>
                                        </p:tgtEl>
                                        <p:attrNameLst>
                                          <p:attrName>ppt_x</p:attrName>
                                        </p:attrNameLst>
                                      </p:cBhvr>
                                      <p:tavLst>
                                        <p:tav tm="0">
                                          <p:val>
                                            <p:strVal val="#ppt_x"/>
                                          </p:val>
                                        </p:tav>
                                        <p:tav tm="100000">
                                          <p:val>
                                            <p:strVal val="#ppt_x"/>
                                          </p:val>
                                        </p:tav>
                                      </p:tavLst>
                                    </p:anim>
                                    <p:anim calcmode="lin" valueType="num">
                                      <p:cBhvr>
                                        <p:cTn id="20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10" fill="hold">
                      <p:stCondLst>
                        <p:cond delay="indefinite"/>
                      </p:stCondLst>
                      <p:childTnLst>
                        <p:par>
                          <p:cTn id="211" fill="hold">
                            <p:stCondLst>
                              <p:cond delay="0"/>
                            </p:stCondLst>
                            <p:childTnLst>
                              <p:par>
                                <p:cTn id="212" presetID="42" presetClass="entr" presetSubtype="0" fill="hold" grpId="0" nodeType="clickEffect">
                                  <p:stCondLst>
                                    <p:cond delay="0"/>
                                  </p:stCondLst>
                                  <p:childTnLst>
                                    <p:set>
                                      <p:cBhvr>
                                        <p:cTn id="213" dur="1" fill="hold">
                                          <p:stCondLst>
                                            <p:cond delay="0"/>
                                          </p:stCondLst>
                                        </p:cTn>
                                        <p:tgtEl>
                                          <p:spTgt spid="34"/>
                                        </p:tgtEl>
                                        <p:attrNameLst>
                                          <p:attrName>style.visibility</p:attrName>
                                        </p:attrNameLst>
                                      </p:cBhvr>
                                      <p:to>
                                        <p:strVal val="visible"/>
                                      </p:to>
                                    </p:set>
                                    <p:animEffect transition="in" filter="fade">
                                      <p:cBhvr>
                                        <p:cTn id="214" dur="1000"/>
                                        <p:tgtEl>
                                          <p:spTgt spid="34"/>
                                        </p:tgtEl>
                                      </p:cBhvr>
                                    </p:animEffect>
                                    <p:anim calcmode="lin" valueType="num">
                                      <p:cBhvr>
                                        <p:cTn id="215" dur="1000" fill="hold"/>
                                        <p:tgtEl>
                                          <p:spTgt spid="34"/>
                                        </p:tgtEl>
                                        <p:attrNameLst>
                                          <p:attrName>ppt_x</p:attrName>
                                        </p:attrNameLst>
                                      </p:cBhvr>
                                      <p:tavLst>
                                        <p:tav tm="0">
                                          <p:val>
                                            <p:strVal val="#ppt_x"/>
                                          </p:val>
                                        </p:tav>
                                        <p:tav tm="100000">
                                          <p:val>
                                            <p:strVal val="#ppt_x"/>
                                          </p:val>
                                        </p:tav>
                                      </p:tavLst>
                                    </p:anim>
                                    <p:anim calcmode="lin" valueType="num">
                                      <p:cBhvr>
                                        <p:cTn id="2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17" fill="hold">
                      <p:stCondLst>
                        <p:cond delay="indefinite"/>
                      </p:stCondLst>
                      <p:childTnLst>
                        <p:par>
                          <p:cTn id="218" fill="hold">
                            <p:stCondLst>
                              <p:cond delay="0"/>
                            </p:stCondLst>
                            <p:childTnLst>
                              <p:par>
                                <p:cTn id="219" presetID="42" presetClass="entr" presetSubtype="0" fill="hold" grpId="0" nodeType="clickEffect">
                                  <p:stCondLst>
                                    <p:cond delay="0"/>
                                  </p:stCondLst>
                                  <p:childTnLst>
                                    <p:set>
                                      <p:cBhvr>
                                        <p:cTn id="220" dur="1" fill="hold">
                                          <p:stCondLst>
                                            <p:cond delay="0"/>
                                          </p:stCondLst>
                                        </p:cTn>
                                        <p:tgtEl>
                                          <p:spTgt spid="35"/>
                                        </p:tgtEl>
                                        <p:attrNameLst>
                                          <p:attrName>style.visibility</p:attrName>
                                        </p:attrNameLst>
                                      </p:cBhvr>
                                      <p:to>
                                        <p:strVal val="visible"/>
                                      </p:to>
                                    </p:set>
                                    <p:animEffect transition="in" filter="fade">
                                      <p:cBhvr>
                                        <p:cTn id="221" dur="1000"/>
                                        <p:tgtEl>
                                          <p:spTgt spid="35"/>
                                        </p:tgtEl>
                                      </p:cBhvr>
                                    </p:animEffect>
                                    <p:anim calcmode="lin" valueType="num">
                                      <p:cBhvr>
                                        <p:cTn id="222" dur="1000" fill="hold"/>
                                        <p:tgtEl>
                                          <p:spTgt spid="35"/>
                                        </p:tgtEl>
                                        <p:attrNameLst>
                                          <p:attrName>ppt_x</p:attrName>
                                        </p:attrNameLst>
                                      </p:cBhvr>
                                      <p:tavLst>
                                        <p:tav tm="0">
                                          <p:val>
                                            <p:strVal val="#ppt_x"/>
                                          </p:val>
                                        </p:tav>
                                        <p:tav tm="100000">
                                          <p:val>
                                            <p:strVal val="#ppt_x"/>
                                          </p:val>
                                        </p:tav>
                                      </p:tavLst>
                                    </p:anim>
                                    <p:anim calcmode="lin" valueType="num">
                                      <p:cBhvr>
                                        <p:cTn id="22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P spid="30" grpId="0" animBg="1"/>
      <p:bldP spid="31" grpId="0" animBg="1"/>
      <p:bldP spid="32" grpId="0" animBg="1"/>
      <p:bldP spid="33" grpId="0" animBg="1"/>
      <p:bldP spid="34"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5AF50-0ECF-40DA-BB6C-ED85372962BA}"/>
              </a:ext>
            </a:extLst>
          </p:cNvPr>
          <p:cNvSpPr>
            <a:spLocks noGrp="1"/>
          </p:cNvSpPr>
          <p:nvPr>
            <p:ph type="title"/>
          </p:nvPr>
        </p:nvSpPr>
        <p:spPr>
          <a:xfrm>
            <a:off x="494441" y="365126"/>
            <a:ext cx="10859359" cy="870942"/>
          </a:xfrm>
        </p:spPr>
        <p:txBody>
          <a:bodyPr>
            <a:normAutofit/>
          </a:bodyPr>
          <a:lstStyle/>
          <a:p>
            <a:r>
              <a:rPr lang="en-US" sz="3200" b="1" dirty="0">
                <a:solidFill>
                  <a:schemeClr val="accent1">
                    <a:lumMod val="75000"/>
                  </a:schemeClr>
                </a:solidFill>
                <a:latin typeface="Futura PT Demi" panose="020B0502020204020303" pitchFamily="34" charset="77"/>
              </a:rPr>
              <a:t>IgG, IgA and IgG4</a:t>
            </a:r>
          </a:p>
        </p:txBody>
      </p:sp>
      <p:sp>
        <p:nvSpPr>
          <p:cNvPr id="3" name="Content Placeholder 2">
            <a:extLst>
              <a:ext uri="{FF2B5EF4-FFF2-40B4-BE49-F238E27FC236}">
                <a16:creationId xmlns:a16="http://schemas.microsoft.com/office/drawing/2014/main" id="{FF5FC6BC-4065-47B0-8BF9-0836705F9565}"/>
              </a:ext>
            </a:extLst>
          </p:cNvPr>
          <p:cNvSpPr>
            <a:spLocks noGrp="1"/>
          </p:cNvSpPr>
          <p:nvPr>
            <p:ph idx="1"/>
          </p:nvPr>
        </p:nvSpPr>
        <p:spPr>
          <a:xfrm>
            <a:off x="648555" y="1299092"/>
            <a:ext cx="11095769" cy="5676819"/>
          </a:xfrm>
        </p:spPr>
        <p:txBody>
          <a:bodyPr>
            <a:normAutofit fontScale="32500" lnSpcReduction="20000"/>
          </a:bodyPr>
          <a:lstStyle/>
          <a:p>
            <a:pPr marL="0" indent="0" fontAlgn="base">
              <a:lnSpc>
                <a:spcPct val="120000"/>
              </a:lnSpc>
              <a:buClr>
                <a:srgbClr val="4EC3E0"/>
              </a:buClr>
              <a:buNone/>
            </a:pPr>
            <a:r>
              <a:rPr lang="en-US" sz="4600" dirty="0">
                <a:solidFill>
                  <a:schemeClr val="tx1"/>
                </a:solidFill>
                <a:latin typeface="Futura PT Light" panose="020B0402020204020303" pitchFamily="34" charset="77"/>
              </a:rPr>
              <a:t>These are general guidelines for interpreting food sensitivity (IgA, IgG and IgG4).</a:t>
            </a:r>
          </a:p>
          <a:p>
            <a:pPr fontAlgn="base">
              <a:lnSpc>
                <a:spcPct val="120000"/>
              </a:lnSpc>
              <a:buClr>
                <a:srgbClr val="4EC3E0"/>
              </a:buClr>
            </a:pPr>
            <a:r>
              <a:rPr lang="en-US" sz="4600" dirty="0">
                <a:solidFill>
                  <a:schemeClr val="tx1"/>
                </a:solidFill>
                <a:latin typeface="Futura PT Light" panose="020B0402020204020303" pitchFamily="34" charset="77"/>
              </a:rPr>
              <a:t>IgG is the most abundant antibody in the patient's blood  When it comes to most patients the following interpretative guide is what I apply to guide patient dietary changes.</a:t>
            </a:r>
            <a:r>
              <a:rPr lang="en-US" sz="4600" b="1" dirty="0">
                <a:solidFill>
                  <a:schemeClr val="tx1"/>
                </a:solidFill>
                <a:latin typeface="Futura PT Light" panose="020B0402020204020303" pitchFamily="34" charset="77"/>
              </a:rPr>
              <a:t>  I allow patients to eat scores of "0" freely, if it is close to a "1" score</a:t>
            </a:r>
            <a:endParaRPr lang="en-US" sz="4600" dirty="0">
              <a:solidFill>
                <a:schemeClr val="tx1"/>
              </a:solidFill>
              <a:latin typeface="Futura PT Light" panose="020B0402020204020303" pitchFamily="34" charset="77"/>
            </a:endParaRPr>
          </a:p>
          <a:p>
            <a:pPr fontAlgn="base">
              <a:lnSpc>
                <a:spcPct val="120000"/>
              </a:lnSpc>
              <a:buClr>
                <a:srgbClr val="4EC3E0"/>
              </a:buClr>
            </a:pPr>
            <a:r>
              <a:rPr lang="en-US" sz="4600" b="1" i="1" dirty="0">
                <a:solidFill>
                  <a:schemeClr val="tx1"/>
                </a:solidFill>
                <a:latin typeface="Futura PT Light" panose="020B0402020204020303" pitchFamily="34" charset="77"/>
              </a:rPr>
              <a:t>IgG "1" scores I allow patients to consume once every 4 days.  And 2, 3 and 4's I have the patients avoid for a minimum of 3 to 6 months</a:t>
            </a:r>
            <a:r>
              <a:rPr lang="en-US" sz="4600" dirty="0">
                <a:solidFill>
                  <a:schemeClr val="tx1"/>
                </a:solidFill>
                <a:latin typeface="Futura PT Light" panose="020B0402020204020303" pitchFamily="34" charset="77"/>
              </a:rPr>
              <a:t> while working on building up GI health with such things as </a:t>
            </a:r>
            <a:r>
              <a:rPr lang="en-US" sz="4600" b="1" dirty="0">
                <a:solidFill>
                  <a:schemeClr val="tx1"/>
                </a:solidFill>
                <a:latin typeface="Futura PT Light" panose="020B0402020204020303" pitchFamily="34" charset="77"/>
              </a:rPr>
              <a:t>l-Glutamine, Collagen, Probiotics, and N-Acetyl-Glucosamine</a:t>
            </a:r>
            <a:r>
              <a:rPr lang="en-US" sz="4600" dirty="0">
                <a:solidFill>
                  <a:schemeClr val="tx1"/>
                </a:solidFill>
                <a:latin typeface="Futura PT Light" panose="020B0402020204020303" pitchFamily="34" charset="77"/>
              </a:rPr>
              <a:t> (this one contains crustacea so be aware of shrimp/shellfish/etc. reactions).    </a:t>
            </a:r>
            <a:r>
              <a:rPr lang="en-US" sz="4600" b="1" dirty="0">
                <a:solidFill>
                  <a:srgbClr val="C00000"/>
                </a:solidFill>
                <a:latin typeface="Futura PT Light" panose="020B0402020204020303" pitchFamily="34" charset="77"/>
              </a:rPr>
              <a:t>A broad plant based digestive enzyme with DPP IV to address protein antigen burden. </a:t>
            </a:r>
          </a:p>
          <a:p>
            <a:pPr fontAlgn="base">
              <a:lnSpc>
                <a:spcPct val="120000"/>
              </a:lnSpc>
              <a:buClr>
                <a:srgbClr val="4EC3E0"/>
              </a:buClr>
            </a:pPr>
            <a:r>
              <a:rPr lang="en-US" sz="4600" b="1" i="1" dirty="0">
                <a:solidFill>
                  <a:schemeClr val="tx1"/>
                </a:solidFill>
                <a:latin typeface="Futura PT Light" panose="020B0402020204020303" pitchFamily="34" charset="77"/>
              </a:rPr>
              <a:t>IgA reactions are scored even more strictly.  I have my patients avoid 0.5 scores (that is even &lt;1.0); </a:t>
            </a:r>
            <a:r>
              <a:rPr lang="en-US" sz="4600" dirty="0">
                <a:solidFill>
                  <a:schemeClr val="tx1"/>
                </a:solidFill>
                <a:latin typeface="Futura PT Light" panose="020B0402020204020303" pitchFamily="34" charset="77"/>
              </a:rPr>
              <a:t>this immunoglobulin is mucous membrane related and "Should Not" be highly reactive.  Thus any score above 0.5 I have them avoid these foods.</a:t>
            </a:r>
          </a:p>
          <a:p>
            <a:pPr fontAlgn="base">
              <a:lnSpc>
                <a:spcPct val="120000"/>
              </a:lnSpc>
              <a:buClr>
                <a:srgbClr val="4EC3E0"/>
              </a:buClr>
            </a:pPr>
            <a:r>
              <a:rPr lang="en-US" sz="4600" dirty="0">
                <a:solidFill>
                  <a:schemeClr val="tx1"/>
                </a:solidFill>
                <a:latin typeface="Futura PT Light" panose="020B0402020204020303" pitchFamily="34" charset="77"/>
              </a:rPr>
              <a:t>IgG4 reactions are by far the most complicated. Interpretation of these scores must take into account the provider's history taking of the patient relative to health concerns, family history, and diagnosed conditions.  </a:t>
            </a:r>
            <a:r>
              <a:rPr lang="en-US" sz="4600" b="1" dirty="0">
                <a:solidFill>
                  <a:schemeClr val="tx1"/>
                </a:solidFill>
                <a:latin typeface="Futura PT Light" panose="020B0402020204020303" pitchFamily="34" charset="77"/>
              </a:rPr>
              <a:t>We know inherently for many patients IgG4 is a BLOCKING ANTIBODY, and can lessen </a:t>
            </a:r>
            <a:r>
              <a:rPr lang="en-US" sz="4600" b="1" dirty="0" err="1">
                <a:solidFill>
                  <a:schemeClr val="tx1"/>
                </a:solidFill>
                <a:latin typeface="Futura PT Light" panose="020B0402020204020303" pitchFamily="34" charset="77"/>
              </a:rPr>
              <a:t>IgE</a:t>
            </a:r>
            <a:r>
              <a:rPr lang="en-US" sz="4600" b="1" dirty="0">
                <a:solidFill>
                  <a:schemeClr val="tx1"/>
                </a:solidFill>
                <a:latin typeface="Futura PT Light" panose="020B0402020204020303" pitchFamily="34" charset="77"/>
              </a:rPr>
              <a:t> or other IgG reactions. </a:t>
            </a:r>
            <a:r>
              <a:rPr lang="en-US" sz="4600" dirty="0">
                <a:solidFill>
                  <a:schemeClr val="tx1"/>
                </a:solidFill>
                <a:latin typeface="Futura PT Light" panose="020B0402020204020303" pitchFamily="34" charset="77"/>
              </a:rPr>
              <a:t> </a:t>
            </a:r>
          </a:p>
          <a:p>
            <a:pPr fontAlgn="base">
              <a:lnSpc>
                <a:spcPct val="120000"/>
              </a:lnSpc>
              <a:buClr>
                <a:srgbClr val="4EC3E0"/>
              </a:buClr>
            </a:pPr>
            <a:r>
              <a:rPr lang="en-US" sz="4600" dirty="0">
                <a:solidFill>
                  <a:schemeClr val="tx1"/>
                </a:solidFill>
                <a:latin typeface="Futura PT Light" panose="020B0402020204020303" pitchFamily="34" charset="77"/>
              </a:rPr>
              <a:t>YET, and this a BIG YET-- IgG4 scores are elevated in certain conditions such as </a:t>
            </a:r>
            <a:r>
              <a:rPr lang="en-US" sz="4600" b="1" u="sng" dirty="0">
                <a:solidFill>
                  <a:schemeClr val="tx1"/>
                </a:solidFill>
                <a:latin typeface="Futura PT Light" panose="020B0402020204020303" pitchFamily="34" charset="77"/>
              </a:rPr>
              <a:t>Eosinophilic Esophag</a:t>
            </a:r>
            <a:r>
              <a:rPr lang="en-US" sz="4600" b="1" dirty="0">
                <a:solidFill>
                  <a:schemeClr val="tx1"/>
                </a:solidFill>
                <a:latin typeface="Futura PT Light" panose="020B0402020204020303" pitchFamily="34" charset="77"/>
              </a:rPr>
              <a:t>itis </a:t>
            </a:r>
            <a:r>
              <a:rPr lang="en-US" sz="4600" dirty="0">
                <a:solidFill>
                  <a:schemeClr val="tx1"/>
                </a:solidFill>
                <a:latin typeface="Futura PT Light" panose="020B0402020204020303" pitchFamily="34" charset="77"/>
              </a:rPr>
              <a:t>(that can masquerade as GERD/Acid Reflux); also elevated in patients with </a:t>
            </a:r>
            <a:r>
              <a:rPr lang="en-US" sz="4600" b="1" u="sng" dirty="0">
                <a:solidFill>
                  <a:schemeClr val="tx1"/>
                </a:solidFill>
                <a:latin typeface="Futura PT Light" panose="020B0402020204020303" pitchFamily="34" charset="77"/>
              </a:rPr>
              <a:t>IBS and also IBD </a:t>
            </a:r>
            <a:r>
              <a:rPr lang="en-US" sz="4600" dirty="0">
                <a:solidFill>
                  <a:schemeClr val="tx1"/>
                </a:solidFill>
                <a:latin typeface="Futura PT Light" panose="020B0402020204020303" pitchFamily="34" charset="77"/>
              </a:rPr>
              <a:t>(autoimmune Crohn's and Ulcerative colitis); and also are individuals experiencing </a:t>
            </a:r>
            <a:r>
              <a:rPr lang="en-US" sz="4600" b="1" u="sng" dirty="0">
                <a:solidFill>
                  <a:schemeClr val="tx1"/>
                </a:solidFill>
                <a:latin typeface="Futura PT Light" panose="020B0402020204020303" pitchFamily="34" charset="77"/>
              </a:rPr>
              <a:t>AUTISM</a:t>
            </a:r>
            <a:r>
              <a:rPr lang="en-US" sz="4600" dirty="0">
                <a:solidFill>
                  <a:schemeClr val="tx1"/>
                </a:solidFill>
                <a:latin typeface="Futura PT Light" panose="020B0402020204020303" pitchFamily="34" charset="77"/>
              </a:rPr>
              <a:t>.  In these cases, elevated IgG4 can be pointing directly to IgG4 elevation being contributory to the symptoms and thus I have the patient avoid them. </a:t>
            </a:r>
          </a:p>
          <a:p>
            <a:endParaRPr lang="en-US" dirty="0"/>
          </a:p>
        </p:txBody>
      </p:sp>
      <p:grpSp>
        <p:nvGrpSpPr>
          <p:cNvPr id="5" name="Group 4">
            <a:extLst>
              <a:ext uri="{FF2B5EF4-FFF2-40B4-BE49-F238E27FC236}">
                <a16:creationId xmlns:a16="http://schemas.microsoft.com/office/drawing/2014/main" id="{DF6CAD9C-380A-794B-A0C4-27AF17EA9EDF}"/>
              </a:ext>
            </a:extLst>
          </p:cNvPr>
          <p:cNvGrpSpPr/>
          <p:nvPr/>
        </p:nvGrpSpPr>
        <p:grpSpPr>
          <a:xfrm>
            <a:off x="0" y="0"/>
            <a:ext cx="1438835" cy="377465"/>
            <a:chOff x="0" y="0"/>
            <a:chExt cx="1716066" cy="450194"/>
          </a:xfrm>
        </p:grpSpPr>
        <p:sp>
          <p:nvSpPr>
            <p:cNvPr id="6" name="Rectangle 5">
              <a:extLst>
                <a:ext uri="{FF2B5EF4-FFF2-40B4-BE49-F238E27FC236}">
                  <a16:creationId xmlns:a16="http://schemas.microsoft.com/office/drawing/2014/main" id="{CE2F8237-79F1-8D4A-BFAA-E8FAADAEA62C}"/>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A150A6D-730B-8E48-B6F1-95C558D56C76}"/>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5CAF7EF5-216B-B647-AE3F-4CDF20D1C561}"/>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2D5526D-475D-9848-B316-205BF1FA9341}"/>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ooter Placeholder 1">
            <a:extLst>
              <a:ext uri="{FF2B5EF4-FFF2-40B4-BE49-F238E27FC236}">
                <a16:creationId xmlns:a16="http://schemas.microsoft.com/office/drawing/2014/main" id="{828FAE01-0D44-6445-97F1-AE8E27B96159}"/>
              </a:ext>
            </a:extLst>
          </p:cNvPr>
          <p:cNvSpPr txBox="1">
            <a:spLocks/>
          </p:cNvSpPr>
          <p:nvPr/>
        </p:nvSpPr>
        <p:spPr>
          <a:xfrm>
            <a:off x="4076700" y="6492875"/>
            <a:ext cx="4038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2020 US BioTek Laboratories, LLC. All Rights Reserved.</a:t>
            </a:r>
            <a:endParaRPr lang="en-US" sz="800" dirty="0"/>
          </a:p>
        </p:txBody>
      </p:sp>
      <p:cxnSp>
        <p:nvCxnSpPr>
          <p:cNvPr id="12" name="Straight Connector 11">
            <a:extLst>
              <a:ext uri="{FF2B5EF4-FFF2-40B4-BE49-F238E27FC236}">
                <a16:creationId xmlns:a16="http://schemas.microsoft.com/office/drawing/2014/main" id="{C9342740-D70E-FF41-B6FA-21B28A2064A1}"/>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F224A6-4236-884D-BA9B-264288E11201}"/>
              </a:ext>
            </a:extLst>
          </p:cNvPr>
          <p:cNvCxnSpPr>
            <a:cxnSpLocks/>
          </p:cNvCxnSpPr>
          <p:nvPr/>
        </p:nvCxnSpPr>
        <p:spPr>
          <a:xfrm>
            <a:off x="447675" y="1109659"/>
            <a:ext cx="11249884"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34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E5AA4-0D7F-4DCD-9E25-D5A5C6E3BF31}"/>
              </a:ext>
            </a:extLst>
          </p:cNvPr>
          <p:cNvSpPr>
            <a:spLocks noGrp="1"/>
          </p:cNvSpPr>
          <p:nvPr>
            <p:ph type="title"/>
          </p:nvPr>
        </p:nvSpPr>
        <p:spPr>
          <a:xfrm>
            <a:off x="447675" y="365126"/>
            <a:ext cx="10906125" cy="888440"/>
          </a:xfrm>
        </p:spPr>
        <p:txBody>
          <a:bodyPr>
            <a:normAutofit/>
          </a:bodyPr>
          <a:lstStyle/>
          <a:p>
            <a:r>
              <a:rPr lang="en-US" sz="3200" b="1" dirty="0">
                <a:solidFill>
                  <a:srgbClr val="1D428A"/>
                </a:solidFill>
                <a:latin typeface="Futura PT Demi" panose="020B0502020204020303" pitchFamily="34" charset="77"/>
              </a:rPr>
              <a:t>3 Types of Food Sensitivity Reactions</a:t>
            </a:r>
          </a:p>
        </p:txBody>
      </p:sp>
      <p:sp>
        <p:nvSpPr>
          <p:cNvPr id="3" name="Content Placeholder 2">
            <a:extLst>
              <a:ext uri="{FF2B5EF4-FFF2-40B4-BE49-F238E27FC236}">
                <a16:creationId xmlns:a16="http://schemas.microsoft.com/office/drawing/2014/main" id="{2ADC7073-8F62-466F-B4D7-5B2F53B221B4}"/>
              </a:ext>
            </a:extLst>
          </p:cNvPr>
          <p:cNvSpPr>
            <a:spLocks noGrp="1"/>
          </p:cNvSpPr>
          <p:nvPr>
            <p:ph idx="1"/>
          </p:nvPr>
        </p:nvSpPr>
        <p:spPr>
          <a:xfrm>
            <a:off x="897833" y="5707072"/>
            <a:ext cx="10622629" cy="852876"/>
          </a:xfrm>
        </p:spPr>
        <p:txBody>
          <a:bodyPr>
            <a:normAutofit fontScale="55000" lnSpcReduction="20000"/>
          </a:bodyPr>
          <a:lstStyle/>
          <a:p>
            <a:pPr marL="0" indent="0" fontAlgn="base">
              <a:lnSpc>
                <a:spcPct val="120000"/>
              </a:lnSpc>
              <a:buNone/>
            </a:pPr>
            <a:r>
              <a:rPr lang="en-US" b="1" dirty="0">
                <a:solidFill>
                  <a:srgbClr val="1D428A"/>
                </a:solidFill>
                <a:latin typeface="Futura PT Demi" panose="020B0502020204020303" pitchFamily="34" charset="77"/>
              </a:rPr>
              <a:t>Important to look at reactivity from a functional medicine "whole body" and "complete immune reactivity" or put another way, the proverbial straw that broke the camels back which is a composite of the overall total burden. </a:t>
            </a:r>
          </a:p>
          <a:p>
            <a:endParaRPr lang="en-US" b="1" dirty="0">
              <a:solidFill>
                <a:srgbClr val="1D428A"/>
              </a:solidFill>
              <a:latin typeface="Futura PT Demi" panose="020B0502020204020303" pitchFamily="34" charset="77"/>
            </a:endParaRPr>
          </a:p>
        </p:txBody>
      </p:sp>
      <p:grpSp>
        <p:nvGrpSpPr>
          <p:cNvPr id="27" name="Group 26">
            <a:extLst>
              <a:ext uri="{FF2B5EF4-FFF2-40B4-BE49-F238E27FC236}">
                <a16:creationId xmlns:a16="http://schemas.microsoft.com/office/drawing/2014/main" id="{3B09A728-A332-7242-B22B-FE2FC4B8C0E2}"/>
              </a:ext>
            </a:extLst>
          </p:cNvPr>
          <p:cNvGrpSpPr/>
          <p:nvPr/>
        </p:nvGrpSpPr>
        <p:grpSpPr>
          <a:xfrm>
            <a:off x="897832" y="1407646"/>
            <a:ext cx="10396336" cy="4162770"/>
            <a:chOff x="957464" y="1477219"/>
            <a:chExt cx="10396336" cy="4162770"/>
          </a:xfrm>
        </p:grpSpPr>
        <p:grpSp>
          <p:nvGrpSpPr>
            <p:cNvPr id="24" name="Group 23">
              <a:extLst>
                <a:ext uri="{FF2B5EF4-FFF2-40B4-BE49-F238E27FC236}">
                  <a16:creationId xmlns:a16="http://schemas.microsoft.com/office/drawing/2014/main" id="{37B6B665-8EA7-474E-90D8-C80080CBE9F7}"/>
                </a:ext>
              </a:extLst>
            </p:cNvPr>
            <p:cNvGrpSpPr/>
            <p:nvPr/>
          </p:nvGrpSpPr>
          <p:grpSpPr>
            <a:xfrm>
              <a:off x="957468" y="1477219"/>
              <a:ext cx="10396332" cy="1384995"/>
              <a:chOff x="957468" y="1477219"/>
              <a:chExt cx="10396332" cy="1384995"/>
            </a:xfrm>
          </p:grpSpPr>
          <p:sp>
            <p:nvSpPr>
              <p:cNvPr id="4" name="Rectangle 3">
                <a:extLst>
                  <a:ext uri="{FF2B5EF4-FFF2-40B4-BE49-F238E27FC236}">
                    <a16:creationId xmlns:a16="http://schemas.microsoft.com/office/drawing/2014/main" id="{39689EFA-0B44-844A-BA6F-9268FB0DC6DC}"/>
                  </a:ext>
                </a:extLst>
              </p:cNvPr>
              <p:cNvSpPr/>
              <p:nvPr/>
            </p:nvSpPr>
            <p:spPr>
              <a:xfrm>
                <a:off x="957469" y="1540565"/>
                <a:ext cx="10396331" cy="1262270"/>
              </a:xfrm>
              <a:prstGeom prst="rect">
                <a:avLst/>
              </a:prstGeom>
              <a:noFill/>
              <a:ln>
                <a:solidFill>
                  <a:srgbClr val="4DC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8ECCF4-5566-DB41-8AEC-38516797D1A5}"/>
                  </a:ext>
                </a:extLst>
              </p:cNvPr>
              <p:cNvSpPr/>
              <p:nvPr/>
            </p:nvSpPr>
            <p:spPr>
              <a:xfrm>
                <a:off x="957468" y="1540565"/>
                <a:ext cx="1845367" cy="1262270"/>
              </a:xfrm>
              <a:prstGeom prst="rect">
                <a:avLst/>
              </a:prstGeom>
              <a:solidFill>
                <a:srgbClr val="4DC3DF"/>
              </a:solidFill>
              <a:ln>
                <a:solidFill>
                  <a:srgbClr val="4DC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3325C0-50A3-5F4E-9F17-B8D6D644B312}"/>
                  </a:ext>
                </a:extLst>
              </p:cNvPr>
              <p:cNvSpPr txBox="1"/>
              <p:nvPr/>
            </p:nvSpPr>
            <p:spPr>
              <a:xfrm>
                <a:off x="957468" y="2454965"/>
                <a:ext cx="1845367" cy="338554"/>
              </a:xfrm>
              <a:prstGeom prst="rect">
                <a:avLst/>
              </a:prstGeom>
              <a:noFill/>
            </p:spPr>
            <p:txBody>
              <a:bodyPr wrap="square" rtlCol="0">
                <a:spAutoFit/>
              </a:bodyPr>
              <a:lstStyle/>
              <a:p>
                <a:pPr algn="ctr"/>
                <a:r>
                  <a:rPr lang="en-US" sz="1600" b="1" dirty="0">
                    <a:solidFill>
                      <a:schemeClr val="bg1"/>
                    </a:solidFill>
                    <a:latin typeface="Futura PT Demi" panose="020B0502020204020303" pitchFamily="34" charset="77"/>
                  </a:rPr>
                  <a:t>Fixed Reactions</a:t>
                </a:r>
              </a:p>
            </p:txBody>
          </p:sp>
          <p:pic>
            <p:nvPicPr>
              <p:cNvPr id="8" name="Picture 7" descr="A close up of a logo&#10;&#10;Description automatically generated">
                <a:extLst>
                  <a:ext uri="{FF2B5EF4-FFF2-40B4-BE49-F238E27FC236}">
                    <a16:creationId xmlns:a16="http://schemas.microsoft.com/office/drawing/2014/main" id="{A2F3C6FD-B314-0A4A-9539-D5A0F5AEF3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1635" y="1657524"/>
                <a:ext cx="757032" cy="757032"/>
              </a:xfrm>
              <a:prstGeom prst="rect">
                <a:avLst/>
              </a:prstGeom>
            </p:spPr>
          </p:pic>
          <p:sp>
            <p:nvSpPr>
              <p:cNvPr id="9" name="TextBox 8">
                <a:extLst>
                  <a:ext uri="{FF2B5EF4-FFF2-40B4-BE49-F238E27FC236}">
                    <a16:creationId xmlns:a16="http://schemas.microsoft.com/office/drawing/2014/main" id="{DEC81D7B-A3F2-BA42-9DE3-5FF41302F69F}"/>
                  </a:ext>
                </a:extLst>
              </p:cNvPr>
              <p:cNvSpPr txBox="1"/>
              <p:nvPr/>
            </p:nvSpPr>
            <p:spPr>
              <a:xfrm>
                <a:off x="2802833" y="1477219"/>
                <a:ext cx="8550967" cy="1384995"/>
              </a:xfrm>
              <a:prstGeom prst="rect">
                <a:avLst/>
              </a:prstGeom>
              <a:noFill/>
            </p:spPr>
            <p:txBody>
              <a:bodyPr wrap="square" rtlCol="0" anchor="ctr">
                <a:spAutoFit/>
              </a:bodyPr>
              <a:lstStyle/>
              <a:p>
                <a:r>
                  <a:rPr lang="en-US" sz="1400" b="1" dirty="0">
                    <a:latin typeface="Futura PT Light" panose="020B0402020204020303" pitchFamily="34" charset="77"/>
                  </a:rPr>
                  <a:t>"Fixed" </a:t>
                </a:r>
                <a:r>
                  <a:rPr lang="en-US" sz="1400" dirty="0">
                    <a:latin typeface="Futura PT Light" panose="020B0402020204020303" pitchFamily="34" charset="77"/>
                  </a:rPr>
                  <a:t>reactions can most simply be considered genetic, imagining if a mother or father has reactivity to a substance, there is a likelihood that one or more of their children will present with common overlaps in their scores, with the potential that the child's unique genetics may present completely individualized.  Imaging a "True Allergy being an IgE" score why does a young child presents with a potentially life-threatening anaphylactic reaction?  It is the unfortunate luck of the draw if there was not a precipitating factor.</a:t>
                </a:r>
              </a:p>
            </p:txBody>
          </p:sp>
        </p:grpSp>
        <p:grpSp>
          <p:nvGrpSpPr>
            <p:cNvPr id="25" name="Group 24">
              <a:extLst>
                <a:ext uri="{FF2B5EF4-FFF2-40B4-BE49-F238E27FC236}">
                  <a16:creationId xmlns:a16="http://schemas.microsoft.com/office/drawing/2014/main" id="{56D18C48-0225-8C44-95E4-E384390057AB}"/>
                </a:ext>
              </a:extLst>
            </p:cNvPr>
            <p:cNvGrpSpPr/>
            <p:nvPr/>
          </p:nvGrpSpPr>
          <p:grpSpPr>
            <a:xfrm>
              <a:off x="957466" y="2961368"/>
              <a:ext cx="10396333" cy="1262270"/>
              <a:chOff x="957466" y="3173895"/>
              <a:chExt cx="10396333" cy="1262270"/>
            </a:xfrm>
          </p:grpSpPr>
          <p:sp>
            <p:nvSpPr>
              <p:cNvPr id="10" name="Rectangle 9">
                <a:extLst>
                  <a:ext uri="{FF2B5EF4-FFF2-40B4-BE49-F238E27FC236}">
                    <a16:creationId xmlns:a16="http://schemas.microsoft.com/office/drawing/2014/main" id="{ADB8DBE4-9457-9645-AE60-2F1446658FBC}"/>
                  </a:ext>
                </a:extLst>
              </p:cNvPr>
              <p:cNvSpPr/>
              <p:nvPr/>
            </p:nvSpPr>
            <p:spPr>
              <a:xfrm>
                <a:off x="957467" y="3173895"/>
                <a:ext cx="10396331" cy="1262270"/>
              </a:xfrm>
              <a:prstGeom prst="rect">
                <a:avLst/>
              </a:prstGeom>
              <a:noFill/>
              <a:ln>
                <a:solidFill>
                  <a:srgbClr val="4DC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BC5C13-BBC1-D94D-A473-E3DC1D852A3F}"/>
                  </a:ext>
                </a:extLst>
              </p:cNvPr>
              <p:cNvSpPr/>
              <p:nvPr/>
            </p:nvSpPr>
            <p:spPr>
              <a:xfrm>
                <a:off x="957466" y="3173895"/>
                <a:ext cx="1845367" cy="1262270"/>
              </a:xfrm>
              <a:prstGeom prst="rect">
                <a:avLst/>
              </a:prstGeom>
              <a:solidFill>
                <a:srgbClr val="4DC3DF"/>
              </a:solidFill>
              <a:ln>
                <a:solidFill>
                  <a:srgbClr val="4DC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B8D4FA6-9416-0B4E-8746-09E5545DEB14}"/>
                  </a:ext>
                </a:extLst>
              </p:cNvPr>
              <p:cNvSpPr txBox="1"/>
              <p:nvPr/>
            </p:nvSpPr>
            <p:spPr>
              <a:xfrm>
                <a:off x="957466" y="4088295"/>
                <a:ext cx="1845365" cy="338554"/>
              </a:xfrm>
              <a:prstGeom prst="rect">
                <a:avLst/>
              </a:prstGeom>
              <a:noFill/>
            </p:spPr>
            <p:txBody>
              <a:bodyPr wrap="square" rtlCol="0">
                <a:spAutoFit/>
              </a:bodyPr>
              <a:lstStyle/>
              <a:p>
                <a:pPr algn="ctr"/>
                <a:r>
                  <a:rPr lang="en-US" sz="1600" b="1" dirty="0">
                    <a:solidFill>
                      <a:schemeClr val="bg1"/>
                    </a:solidFill>
                    <a:latin typeface="Futura PT Demi" panose="020B0502020204020303" pitchFamily="34" charset="77"/>
                  </a:rPr>
                  <a:t>Earned Reactions</a:t>
                </a:r>
              </a:p>
            </p:txBody>
          </p:sp>
          <p:sp>
            <p:nvSpPr>
              <p:cNvPr id="14" name="TextBox 13">
                <a:extLst>
                  <a:ext uri="{FF2B5EF4-FFF2-40B4-BE49-F238E27FC236}">
                    <a16:creationId xmlns:a16="http://schemas.microsoft.com/office/drawing/2014/main" id="{E6EBFDEB-EA2A-514B-9CD0-017AFB7540AF}"/>
                  </a:ext>
                </a:extLst>
              </p:cNvPr>
              <p:cNvSpPr txBox="1"/>
              <p:nvPr/>
            </p:nvSpPr>
            <p:spPr>
              <a:xfrm>
                <a:off x="2802832" y="3220254"/>
                <a:ext cx="8550967" cy="1169551"/>
              </a:xfrm>
              <a:prstGeom prst="rect">
                <a:avLst/>
              </a:prstGeom>
              <a:noFill/>
            </p:spPr>
            <p:txBody>
              <a:bodyPr wrap="square" rtlCol="0" anchor="ctr">
                <a:spAutoFit/>
              </a:bodyPr>
              <a:lstStyle/>
              <a:p>
                <a:r>
                  <a:rPr lang="en-US" sz="1400" b="1" dirty="0">
                    <a:latin typeface="Futura PT Light" panose="020B0402020204020303" pitchFamily="34" charset="77"/>
                  </a:rPr>
                  <a:t>"Earned" </a:t>
                </a:r>
                <a:r>
                  <a:rPr lang="en-US" sz="1400" dirty="0">
                    <a:latin typeface="Futura PT Light" panose="020B0402020204020303" pitchFamily="34" charset="77"/>
                  </a:rPr>
                  <a:t>reactivity is when a food has been over consumed.  There will be other foods equally consumed often in their diet yet there is not a commensurately elevated score. Yet, if a genetic susceptibility immunologically or cross-reactivity is present, the "Over Consumption" of such food will lead to an "Earned" reaction, which is a reaction that is amplified based on the pattern of eating and propensity to react to that given food.</a:t>
                </a:r>
              </a:p>
            </p:txBody>
          </p:sp>
          <p:pic>
            <p:nvPicPr>
              <p:cNvPr id="21" name="Picture 20" descr="A close up of a logo&#10;&#10;Description automatically generated">
                <a:extLst>
                  <a:ext uri="{FF2B5EF4-FFF2-40B4-BE49-F238E27FC236}">
                    <a16:creationId xmlns:a16="http://schemas.microsoft.com/office/drawing/2014/main" id="{FAD13384-F81C-EE41-820E-36311647E6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1632" y="3284580"/>
                <a:ext cx="757032" cy="757032"/>
              </a:xfrm>
              <a:prstGeom prst="rect">
                <a:avLst/>
              </a:prstGeom>
            </p:spPr>
          </p:pic>
        </p:grpSp>
        <p:grpSp>
          <p:nvGrpSpPr>
            <p:cNvPr id="26" name="Group 25">
              <a:extLst>
                <a:ext uri="{FF2B5EF4-FFF2-40B4-BE49-F238E27FC236}">
                  <a16:creationId xmlns:a16="http://schemas.microsoft.com/office/drawing/2014/main" id="{F4AE48BD-AC63-1A49-99A7-BD6BBCA88CEA}"/>
                </a:ext>
              </a:extLst>
            </p:cNvPr>
            <p:cNvGrpSpPr/>
            <p:nvPr/>
          </p:nvGrpSpPr>
          <p:grpSpPr>
            <a:xfrm>
              <a:off x="957464" y="4377719"/>
              <a:ext cx="10396333" cy="1262270"/>
              <a:chOff x="957466" y="4642213"/>
              <a:chExt cx="10396333" cy="1262270"/>
            </a:xfrm>
          </p:grpSpPr>
          <p:sp>
            <p:nvSpPr>
              <p:cNvPr id="15" name="Rectangle 14">
                <a:extLst>
                  <a:ext uri="{FF2B5EF4-FFF2-40B4-BE49-F238E27FC236}">
                    <a16:creationId xmlns:a16="http://schemas.microsoft.com/office/drawing/2014/main" id="{8E54778A-4BCC-E542-8784-C9298F347A8F}"/>
                  </a:ext>
                </a:extLst>
              </p:cNvPr>
              <p:cNvSpPr/>
              <p:nvPr/>
            </p:nvSpPr>
            <p:spPr>
              <a:xfrm>
                <a:off x="957467" y="4642213"/>
                <a:ext cx="10396331" cy="1262270"/>
              </a:xfrm>
              <a:prstGeom prst="rect">
                <a:avLst/>
              </a:prstGeom>
              <a:noFill/>
              <a:ln>
                <a:solidFill>
                  <a:srgbClr val="4DC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95C13F-A29C-A44C-A24B-86D125E84951}"/>
                  </a:ext>
                </a:extLst>
              </p:cNvPr>
              <p:cNvSpPr/>
              <p:nvPr/>
            </p:nvSpPr>
            <p:spPr>
              <a:xfrm>
                <a:off x="957466" y="4642213"/>
                <a:ext cx="1845367" cy="1262270"/>
              </a:xfrm>
              <a:prstGeom prst="rect">
                <a:avLst/>
              </a:prstGeom>
              <a:solidFill>
                <a:srgbClr val="4DC3DF"/>
              </a:solidFill>
              <a:ln>
                <a:solidFill>
                  <a:srgbClr val="4DC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0E8B8A0-E6AA-9A41-A4A7-B08FF1E06E72}"/>
                  </a:ext>
                </a:extLst>
              </p:cNvPr>
              <p:cNvSpPr txBox="1"/>
              <p:nvPr/>
            </p:nvSpPr>
            <p:spPr>
              <a:xfrm>
                <a:off x="957466" y="5556613"/>
                <a:ext cx="1845365" cy="338554"/>
              </a:xfrm>
              <a:prstGeom prst="rect">
                <a:avLst/>
              </a:prstGeom>
              <a:noFill/>
            </p:spPr>
            <p:txBody>
              <a:bodyPr wrap="square" rtlCol="0">
                <a:spAutoFit/>
              </a:bodyPr>
              <a:lstStyle/>
              <a:p>
                <a:pPr algn="ctr"/>
                <a:r>
                  <a:rPr lang="en-US" sz="1600" b="1" dirty="0">
                    <a:solidFill>
                      <a:schemeClr val="bg1"/>
                    </a:solidFill>
                    <a:latin typeface="Futura PT Demi" panose="020B0502020204020303" pitchFamily="34" charset="77"/>
                  </a:rPr>
                  <a:t>Cross Reactions</a:t>
                </a:r>
              </a:p>
            </p:txBody>
          </p:sp>
          <p:sp>
            <p:nvSpPr>
              <p:cNvPr id="19" name="TextBox 18">
                <a:extLst>
                  <a:ext uri="{FF2B5EF4-FFF2-40B4-BE49-F238E27FC236}">
                    <a16:creationId xmlns:a16="http://schemas.microsoft.com/office/drawing/2014/main" id="{936C0D4E-F636-614B-ACF4-BF01776EF144}"/>
                  </a:ext>
                </a:extLst>
              </p:cNvPr>
              <p:cNvSpPr txBox="1"/>
              <p:nvPr/>
            </p:nvSpPr>
            <p:spPr>
              <a:xfrm>
                <a:off x="2802831" y="4796295"/>
                <a:ext cx="8550968" cy="954107"/>
              </a:xfrm>
              <a:prstGeom prst="rect">
                <a:avLst/>
              </a:prstGeom>
              <a:noFill/>
            </p:spPr>
            <p:txBody>
              <a:bodyPr wrap="square" rtlCol="0" anchor="ctr">
                <a:spAutoFit/>
              </a:bodyPr>
              <a:lstStyle/>
              <a:p>
                <a:r>
                  <a:rPr lang="en-US" sz="1400" dirty="0">
                    <a:latin typeface="Futura PT Light" panose="020B0402020204020303" pitchFamily="34" charset="77"/>
                  </a:rPr>
                  <a:t>“</a:t>
                </a:r>
                <a:r>
                  <a:rPr lang="en-US" sz="1400" b="1" dirty="0">
                    <a:latin typeface="Futura PT Light" panose="020B0402020204020303" pitchFamily="34" charset="77"/>
                  </a:rPr>
                  <a:t>Cross-Reactions”  </a:t>
                </a:r>
                <a:r>
                  <a:rPr lang="en-US" sz="1400" dirty="0">
                    <a:latin typeface="Futura PT Light" panose="020B0402020204020303" pitchFamily="34" charset="77"/>
                  </a:rPr>
                  <a:t>As can be seen, if a person has a birch reaction they can react to nuts, pit fruits and much more. Likewise, if a person has a latex reaction they can react to the many foods including bananas, avocados, etc.   In turn, if a person has a dust mite allergy, a reaction to shrimp or other crustacea can present.  </a:t>
                </a:r>
              </a:p>
            </p:txBody>
          </p:sp>
          <p:pic>
            <p:nvPicPr>
              <p:cNvPr id="23" name="Picture 22" descr="A picture containing necklace, basketball, game&#10;&#10;Description automatically generated">
                <a:extLst>
                  <a:ext uri="{FF2B5EF4-FFF2-40B4-BE49-F238E27FC236}">
                    <a16:creationId xmlns:a16="http://schemas.microsoft.com/office/drawing/2014/main" id="{55C2D5D0-E4CB-7748-BFC9-7D4CDEA7BB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1632" y="4764277"/>
                <a:ext cx="757032" cy="757032"/>
              </a:xfrm>
              <a:prstGeom prst="rect">
                <a:avLst/>
              </a:prstGeom>
            </p:spPr>
          </p:pic>
        </p:grpSp>
      </p:grpSp>
      <p:grpSp>
        <p:nvGrpSpPr>
          <p:cNvPr id="29" name="Group 28">
            <a:extLst>
              <a:ext uri="{FF2B5EF4-FFF2-40B4-BE49-F238E27FC236}">
                <a16:creationId xmlns:a16="http://schemas.microsoft.com/office/drawing/2014/main" id="{23BC576D-F7D7-2241-AFE3-95DD8AE96853}"/>
              </a:ext>
            </a:extLst>
          </p:cNvPr>
          <p:cNvGrpSpPr/>
          <p:nvPr/>
        </p:nvGrpSpPr>
        <p:grpSpPr>
          <a:xfrm>
            <a:off x="0" y="0"/>
            <a:ext cx="1438835" cy="377465"/>
            <a:chOff x="0" y="0"/>
            <a:chExt cx="1716066" cy="450194"/>
          </a:xfrm>
        </p:grpSpPr>
        <p:sp>
          <p:nvSpPr>
            <p:cNvPr id="30" name="Rectangle 29">
              <a:extLst>
                <a:ext uri="{FF2B5EF4-FFF2-40B4-BE49-F238E27FC236}">
                  <a16:creationId xmlns:a16="http://schemas.microsoft.com/office/drawing/2014/main" id="{28B6EBF5-6646-6442-8962-8F6199B1C3E0}"/>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8054E65-DC4F-4A4C-8943-ECB4A8A3C121}"/>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40E209C0-8EF0-5D48-B146-D6AD5C0E6730}"/>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6A67C16-C6D6-B344-BAEC-6DEAED633C1B}"/>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ooter Placeholder 1">
            <a:extLst>
              <a:ext uri="{FF2B5EF4-FFF2-40B4-BE49-F238E27FC236}">
                <a16:creationId xmlns:a16="http://schemas.microsoft.com/office/drawing/2014/main" id="{EDE43A42-EBE5-D84A-8D6A-3ED407F0994E}"/>
              </a:ext>
            </a:extLst>
          </p:cNvPr>
          <p:cNvSpPr txBox="1">
            <a:spLocks/>
          </p:cNvSpPr>
          <p:nvPr/>
        </p:nvSpPr>
        <p:spPr>
          <a:xfrm>
            <a:off x="4076700" y="6499033"/>
            <a:ext cx="4038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2020 US BioTek Laboratories, LLC. All Rights Reserved.</a:t>
            </a:r>
            <a:endParaRPr lang="en-US" sz="800" dirty="0"/>
          </a:p>
        </p:txBody>
      </p:sp>
      <p:cxnSp>
        <p:nvCxnSpPr>
          <p:cNvPr id="36" name="Straight Connector 35">
            <a:extLst>
              <a:ext uri="{FF2B5EF4-FFF2-40B4-BE49-F238E27FC236}">
                <a16:creationId xmlns:a16="http://schemas.microsoft.com/office/drawing/2014/main" id="{8EA2EF4E-06E7-4B42-A69A-69324FF2798E}"/>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A8CC4CB-1901-2B45-9A65-E232E453DB34}"/>
              </a:ext>
            </a:extLst>
          </p:cNvPr>
          <p:cNvCxnSpPr>
            <a:cxnSpLocks/>
          </p:cNvCxnSpPr>
          <p:nvPr/>
        </p:nvCxnSpPr>
        <p:spPr>
          <a:xfrm>
            <a:off x="447675" y="1109659"/>
            <a:ext cx="11249884"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18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3AA4-9708-4337-9960-3D49D3BC1CBE}"/>
              </a:ext>
            </a:extLst>
          </p:cNvPr>
          <p:cNvSpPr>
            <a:spLocks noGrp="1"/>
          </p:cNvSpPr>
          <p:nvPr>
            <p:ph type="title"/>
          </p:nvPr>
        </p:nvSpPr>
        <p:spPr>
          <a:xfrm>
            <a:off x="447675" y="365126"/>
            <a:ext cx="10906125" cy="915720"/>
          </a:xfrm>
        </p:spPr>
        <p:txBody>
          <a:bodyPr>
            <a:normAutofit/>
          </a:bodyPr>
          <a:lstStyle/>
          <a:p>
            <a:r>
              <a:rPr lang="en-US" sz="3200" b="1" dirty="0">
                <a:solidFill>
                  <a:srgbClr val="1D428A"/>
                </a:solidFill>
                <a:latin typeface="Futura PT Demi" panose="020B0502020204020303" pitchFamily="34" charset="77"/>
              </a:rPr>
              <a:t>Re-Testing Concept</a:t>
            </a:r>
          </a:p>
        </p:txBody>
      </p:sp>
      <p:sp>
        <p:nvSpPr>
          <p:cNvPr id="3" name="Content Placeholder 2">
            <a:extLst>
              <a:ext uri="{FF2B5EF4-FFF2-40B4-BE49-F238E27FC236}">
                <a16:creationId xmlns:a16="http://schemas.microsoft.com/office/drawing/2014/main" id="{5A631057-1F42-4FAF-9699-73A8E19B9270}"/>
              </a:ext>
            </a:extLst>
          </p:cNvPr>
          <p:cNvSpPr>
            <a:spLocks noGrp="1"/>
          </p:cNvSpPr>
          <p:nvPr>
            <p:ph idx="1"/>
          </p:nvPr>
        </p:nvSpPr>
        <p:spPr>
          <a:xfrm>
            <a:off x="719417" y="1296877"/>
            <a:ext cx="10515600" cy="1370707"/>
          </a:xfrm>
        </p:spPr>
        <p:txBody>
          <a:bodyPr>
            <a:normAutofit/>
          </a:bodyPr>
          <a:lstStyle/>
          <a:p>
            <a:pPr>
              <a:buClr>
                <a:srgbClr val="4DC3DF"/>
              </a:buClr>
            </a:pPr>
            <a:r>
              <a:rPr lang="en-US" sz="2000" dirty="0">
                <a:latin typeface="Futura PT Light" panose="020B0402020204020303" pitchFamily="34" charset="77"/>
              </a:rPr>
              <a:t>Identify if Leaky Gut and Hyper-Reactivity has Been Diminished</a:t>
            </a:r>
          </a:p>
          <a:p>
            <a:pPr>
              <a:buClr>
                <a:srgbClr val="4DC3DF"/>
              </a:buClr>
            </a:pPr>
            <a:r>
              <a:rPr lang="en-US" sz="2000" dirty="0">
                <a:latin typeface="Futura PT Light" panose="020B0402020204020303" pitchFamily="34" charset="77"/>
              </a:rPr>
              <a:t>Question Retest with Provocation (Re-Introduction of Reactive Foods)?</a:t>
            </a:r>
          </a:p>
          <a:p>
            <a:pPr>
              <a:buClr>
                <a:srgbClr val="4DC3DF"/>
              </a:buClr>
            </a:pPr>
            <a:r>
              <a:rPr lang="en-US" sz="2000" dirty="0">
                <a:latin typeface="Futura PT Light" panose="020B0402020204020303" pitchFamily="34" charset="77"/>
              </a:rPr>
              <a:t>Differentiate between “Fixed” and “Earned” Reactions and “Cross-Reactions”</a:t>
            </a:r>
          </a:p>
        </p:txBody>
      </p:sp>
      <p:sp>
        <p:nvSpPr>
          <p:cNvPr id="4" name="Rectangle 3">
            <a:extLst>
              <a:ext uri="{FF2B5EF4-FFF2-40B4-BE49-F238E27FC236}">
                <a16:creationId xmlns:a16="http://schemas.microsoft.com/office/drawing/2014/main" id="{13DB6BD6-4851-4214-9BF1-0BFA55EE21F0}"/>
              </a:ext>
            </a:extLst>
          </p:cNvPr>
          <p:cNvSpPr/>
          <p:nvPr/>
        </p:nvSpPr>
        <p:spPr>
          <a:xfrm>
            <a:off x="860889" y="4803025"/>
            <a:ext cx="10699444" cy="1477328"/>
          </a:xfrm>
          <a:prstGeom prst="rect">
            <a:avLst/>
          </a:prstGeom>
          <a:solidFill>
            <a:srgbClr val="E9EBF5"/>
          </a:solidFill>
        </p:spPr>
        <p:txBody>
          <a:bodyPr wrap="square">
            <a:spAutoFit/>
          </a:bodyPr>
          <a:lstStyle/>
          <a:p>
            <a:r>
              <a:rPr lang="en-US" b="1" dirty="0">
                <a:latin typeface="Futura PT Demi" panose="020B0502020204020303" pitchFamily="34" charset="77"/>
              </a:rPr>
              <a:t>Before Retesting: </a:t>
            </a:r>
            <a:r>
              <a:rPr lang="en-US" dirty="0">
                <a:latin typeface="Futura PT Light" panose="020B0402020204020303" pitchFamily="34" charset="77"/>
              </a:rPr>
              <a:t>IgG "1" scores I allow patients to consume once every 4 days.  And 2, 3 and 4's I have the patients avoid for a minimum of 3 to 6 months while working on building up GI health with such things as l-Glutamine, Collagen, Probiotics, and N-Acetyl-Glucosamine (this one contains crustacea so be aware of shrimp/shellfish/etc. reactions).    A broad plant based digestive enzyme with DPP IV to address protein antigen burden. </a:t>
            </a:r>
          </a:p>
        </p:txBody>
      </p:sp>
      <p:grpSp>
        <p:nvGrpSpPr>
          <p:cNvPr id="26" name="Group 25">
            <a:extLst>
              <a:ext uri="{FF2B5EF4-FFF2-40B4-BE49-F238E27FC236}">
                <a16:creationId xmlns:a16="http://schemas.microsoft.com/office/drawing/2014/main" id="{254D4012-3633-7145-985A-E584178F90B8}"/>
              </a:ext>
            </a:extLst>
          </p:cNvPr>
          <p:cNvGrpSpPr/>
          <p:nvPr/>
        </p:nvGrpSpPr>
        <p:grpSpPr>
          <a:xfrm>
            <a:off x="966500" y="2997624"/>
            <a:ext cx="10259000" cy="1326988"/>
            <a:chOff x="838199" y="3260242"/>
            <a:chExt cx="10259000" cy="1326988"/>
          </a:xfrm>
        </p:grpSpPr>
        <p:grpSp>
          <p:nvGrpSpPr>
            <p:cNvPr id="18" name="Group 17">
              <a:extLst>
                <a:ext uri="{FF2B5EF4-FFF2-40B4-BE49-F238E27FC236}">
                  <a16:creationId xmlns:a16="http://schemas.microsoft.com/office/drawing/2014/main" id="{7BCECE8C-C122-0D4F-91FE-FE07D729627F}"/>
                </a:ext>
              </a:extLst>
            </p:cNvPr>
            <p:cNvGrpSpPr/>
            <p:nvPr/>
          </p:nvGrpSpPr>
          <p:grpSpPr>
            <a:xfrm>
              <a:off x="838199" y="3260242"/>
              <a:ext cx="2179983" cy="1326988"/>
              <a:chOff x="505396" y="3260242"/>
              <a:chExt cx="2179983" cy="1326988"/>
            </a:xfrm>
          </p:grpSpPr>
          <p:pic>
            <p:nvPicPr>
              <p:cNvPr id="6" name="Picture 5" descr="A picture containing food, plate&#10;&#10;Description automatically generated">
                <a:extLst>
                  <a:ext uri="{FF2B5EF4-FFF2-40B4-BE49-F238E27FC236}">
                    <a16:creationId xmlns:a16="http://schemas.microsoft.com/office/drawing/2014/main" id="{40637E0B-BF8B-0249-8CC9-189BB60069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2999" y="3260242"/>
                <a:ext cx="904776" cy="904776"/>
              </a:xfrm>
              <a:prstGeom prst="rect">
                <a:avLst/>
              </a:prstGeom>
            </p:spPr>
          </p:pic>
          <p:sp>
            <p:nvSpPr>
              <p:cNvPr id="14" name="TextBox 13">
                <a:extLst>
                  <a:ext uri="{FF2B5EF4-FFF2-40B4-BE49-F238E27FC236}">
                    <a16:creationId xmlns:a16="http://schemas.microsoft.com/office/drawing/2014/main" id="{E4CB79EA-632F-3445-9562-514C6DADEE2B}"/>
                  </a:ext>
                </a:extLst>
              </p:cNvPr>
              <p:cNvSpPr txBox="1"/>
              <p:nvPr/>
            </p:nvSpPr>
            <p:spPr>
              <a:xfrm>
                <a:off x="505396" y="4279453"/>
                <a:ext cx="2179983" cy="307777"/>
              </a:xfrm>
              <a:prstGeom prst="rect">
                <a:avLst/>
              </a:prstGeom>
              <a:noFill/>
            </p:spPr>
            <p:txBody>
              <a:bodyPr wrap="square" rtlCol="0">
                <a:spAutoFit/>
              </a:bodyPr>
              <a:lstStyle/>
              <a:p>
                <a:pPr algn="ctr"/>
                <a:r>
                  <a:rPr lang="en-US" sz="1400" b="1" dirty="0">
                    <a:latin typeface="Futura PT Demi" panose="020B0502020204020303" pitchFamily="34" charset="77"/>
                  </a:rPr>
                  <a:t>Reactive Foods Identified</a:t>
                </a:r>
              </a:p>
            </p:txBody>
          </p:sp>
        </p:grpSp>
        <p:grpSp>
          <p:nvGrpSpPr>
            <p:cNvPr id="19" name="Group 18">
              <a:extLst>
                <a:ext uri="{FF2B5EF4-FFF2-40B4-BE49-F238E27FC236}">
                  <a16:creationId xmlns:a16="http://schemas.microsoft.com/office/drawing/2014/main" id="{3E1AB671-7312-614B-8491-C8B85A0AAB20}"/>
                </a:ext>
              </a:extLst>
            </p:cNvPr>
            <p:cNvGrpSpPr/>
            <p:nvPr/>
          </p:nvGrpSpPr>
          <p:grpSpPr>
            <a:xfrm>
              <a:off x="3507830" y="3260242"/>
              <a:ext cx="2540789" cy="1326988"/>
              <a:chOff x="3684420" y="3260242"/>
              <a:chExt cx="2540789" cy="1326988"/>
            </a:xfrm>
          </p:grpSpPr>
          <p:pic>
            <p:nvPicPr>
              <p:cNvPr id="9" name="Picture 8" descr="A close up of a sign&#10;&#10;Description automatically generated">
                <a:extLst>
                  <a:ext uri="{FF2B5EF4-FFF2-40B4-BE49-F238E27FC236}">
                    <a16:creationId xmlns:a16="http://schemas.microsoft.com/office/drawing/2014/main" id="{CCBFC642-42D0-6043-8808-DD6C0CC52E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2425" y="3260242"/>
                <a:ext cx="904777" cy="904777"/>
              </a:xfrm>
              <a:prstGeom prst="rect">
                <a:avLst/>
              </a:prstGeom>
            </p:spPr>
          </p:pic>
          <p:sp>
            <p:nvSpPr>
              <p:cNvPr id="15" name="TextBox 14">
                <a:extLst>
                  <a:ext uri="{FF2B5EF4-FFF2-40B4-BE49-F238E27FC236}">
                    <a16:creationId xmlns:a16="http://schemas.microsoft.com/office/drawing/2014/main" id="{A56CF2AB-2B7F-E24E-B7C0-D2950C9D57C4}"/>
                  </a:ext>
                </a:extLst>
              </p:cNvPr>
              <p:cNvSpPr txBox="1"/>
              <p:nvPr/>
            </p:nvSpPr>
            <p:spPr>
              <a:xfrm>
                <a:off x="3684420" y="4279453"/>
                <a:ext cx="2540789" cy="307777"/>
              </a:xfrm>
              <a:prstGeom prst="rect">
                <a:avLst/>
              </a:prstGeom>
              <a:noFill/>
            </p:spPr>
            <p:txBody>
              <a:bodyPr wrap="square" rtlCol="0">
                <a:spAutoFit/>
              </a:bodyPr>
              <a:lstStyle/>
              <a:p>
                <a:pPr algn="ctr"/>
                <a:r>
                  <a:rPr lang="en-US" sz="1400" b="1" dirty="0">
                    <a:latin typeface="Futura PT Demi" panose="020B0502020204020303" pitchFamily="34" charset="77"/>
                  </a:rPr>
                  <a:t>Avoid / Lessen for 3-6 Months</a:t>
                </a:r>
              </a:p>
            </p:txBody>
          </p:sp>
        </p:grpSp>
        <p:grpSp>
          <p:nvGrpSpPr>
            <p:cNvPr id="20" name="Group 19">
              <a:extLst>
                <a:ext uri="{FF2B5EF4-FFF2-40B4-BE49-F238E27FC236}">
                  <a16:creationId xmlns:a16="http://schemas.microsoft.com/office/drawing/2014/main" id="{FE9E46B1-9000-A44F-AE17-42F1DCB91589}"/>
                </a:ext>
              </a:extLst>
            </p:cNvPr>
            <p:cNvGrpSpPr/>
            <p:nvPr/>
          </p:nvGrpSpPr>
          <p:grpSpPr>
            <a:xfrm>
              <a:off x="6538267" y="3260244"/>
              <a:ext cx="2540789" cy="1326986"/>
              <a:chOff x="6434561" y="3260244"/>
              <a:chExt cx="2540789" cy="1326986"/>
            </a:xfrm>
          </p:grpSpPr>
          <p:pic>
            <p:nvPicPr>
              <p:cNvPr id="13" name="Picture 12" descr="A close up of a coral&#10;&#10;Description automatically generated">
                <a:extLst>
                  <a:ext uri="{FF2B5EF4-FFF2-40B4-BE49-F238E27FC236}">
                    <a16:creationId xmlns:a16="http://schemas.microsoft.com/office/drawing/2014/main" id="{38FB6777-9D5B-4C48-8F0D-BBE35FC6A0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2568" y="3260244"/>
                <a:ext cx="904776" cy="904776"/>
              </a:xfrm>
              <a:prstGeom prst="rect">
                <a:avLst/>
              </a:prstGeom>
            </p:spPr>
          </p:pic>
          <p:sp>
            <p:nvSpPr>
              <p:cNvPr id="16" name="TextBox 15">
                <a:extLst>
                  <a:ext uri="{FF2B5EF4-FFF2-40B4-BE49-F238E27FC236}">
                    <a16:creationId xmlns:a16="http://schemas.microsoft.com/office/drawing/2014/main" id="{D111EE38-974E-9D41-8F49-4E4F345D61C4}"/>
                  </a:ext>
                </a:extLst>
              </p:cNvPr>
              <p:cNvSpPr txBox="1"/>
              <p:nvPr/>
            </p:nvSpPr>
            <p:spPr>
              <a:xfrm>
                <a:off x="6434561" y="4279453"/>
                <a:ext cx="2540789" cy="307777"/>
              </a:xfrm>
              <a:prstGeom prst="rect">
                <a:avLst/>
              </a:prstGeom>
              <a:noFill/>
            </p:spPr>
            <p:txBody>
              <a:bodyPr wrap="square" rtlCol="0">
                <a:spAutoFit/>
              </a:bodyPr>
              <a:lstStyle/>
              <a:p>
                <a:pPr algn="ctr"/>
                <a:r>
                  <a:rPr lang="en-US" sz="1400" b="1" dirty="0">
                    <a:latin typeface="Futura PT Demi" panose="020B0502020204020303" pitchFamily="34" charset="77"/>
                  </a:rPr>
                  <a:t>Gut Repair Protocol</a:t>
                </a:r>
              </a:p>
            </p:txBody>
          </p:sp>
        </p:grpSp>
        <p:grpSp>
          <p:nvGrpSpPr>
            <p:cNvPr id="21" name="Group 20">
              <a:extLst>
                <a:ext uri="{FF2B5EF4-FFF2-40B4-BE49-F238E27FC236}">
                  <a16:creationId xmlns:a16="http://schemas.microsoft.com/office/drawing/2014/main" id="{483052F1-E4A8-9945-A35C-FB5A6307414B}"/>
                </a:ext>
              </a:extLst>
            </p:cNvPr>
            <p:cNvGrpSpPr/>
            <p:nvPr/>
          </p:nvGrpSpPr>
          <p:grpSpPr>
            <a:xfrm>
              <a:off x="9568703" y="3260243"/>
              <a:ext cx="1528496" cy="1326987"/>
              <a:chOff x="8961349" y="3260243"/>
              <a:chExt cx="1528496" cy="1326987"/>
            </a:xfrm>
          </p:grpSpPr>
          <p:pic>
            <p:nvPicPr>
              <p:cNvPr id="11" name="Picture 10" descr="A close up of a sign&#10;&#10;Description automatically generated">
                <a:extLst>
                  <a:ext uri="{FF2B5EF4-FFF2-40B4-BE49-F238E27FC236}">
                    <a16:creationId xmlns:a16="http://schemas.microsoft.com/office/drawing/2014/main" id="{4F069A80-BD02-D945-B48B-157E1B0F4A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3208" y="3260243"/>
                <a:ext cx="904777" cy="904777"/>
              </a:xfrm>
              <a:prstGeom prst="rect">
                <a:avLst/>
              </a:prstGeom>
            </p:spPr>
          </p:pic>
          <p:sp>
            <p:nvSpPr>
              <p:cNvPr id="17" name="TextBox 16">
                <a:extLst>
                  <a:ext uri="{FF2B5EF4-FFF2-40B4-BE49-F238E27FC236}">
                    <a16:creationId xmlns:a16="http://schemas.microsoft.com/office/drawing/2014/main" id="{E4A6F8F2-6C23-8C42-82AE-637ABE303101}"/>
                  </a:ext>
                </a:extLst>
              </p:cNvPr>
              <p:cNvSpPr txBox="1"/>
              <p:nvPr/>
            </p:nvSpPr>
            <p:spPr>
              <a:xfrm>
                <a:off x="8961349" y="4279453"/>
                <a:ext cx="1528496" cy="307777"/>
              </a:xfrm>
              <a:prstGeom prst="rect">
                <a:avLst/>
              </a:prstGeom>
              <a:noFill/>
            </p:spPr>
            <p:txBody>
              <a:bodyPr wrap="square" rtlCol="0">
                <a:spAutoFit/>
              </a:bodyPr>
              <a:lstStyle/>
              <a:p>
                <a:pPr algn="ctr"/>
                <a:r>
                  <a:rPr lang="en-US" sz="1400" b="1" dirty="0">
                    <a:latin typeface="Futura PT Demi" panose="020B0502020204020303" pitchFamily="34" charset="77"/>
                  </a:rPr>
                  <a:t>Retest</a:t>
                </a:r>
              </a:p>
            </p:txBody>
          </p:sp>
        </p:grpSp>
        <p:cxnSp>
          <p:nvCxnSpPr>
            <p:cNvPr id="23" name="Straight Arrow Connector 22">
              <a:extLst>
                <a:ext uri="{FF2B5EF4-FFF2-40B4-BE49-F238E27FC236}">
                  <a16:creationId xmlns:a16="http://schemas.microsoft.com/office/drawing/2014/main" id="{55D23D67-664A-3646-ABA0-31CA4F1AF1EE}"/>
                </a:ext>
              </a:extLst>
            </p:cNvPr>
            <p:cNvCxnSpPr/>
            <p:nvPr/>
          </p:nvCxnSpPr>
          <p:spPr>
            <a:xfrm>
              <a:off x="2822713" y="3734673"/>
              <a:ext cx="1033669" cy="0"/>
            </a:xfrm>
            <a:prstGeom prst="straightConnector1">
              <a:avLst/>
            </a:prstGeom>
            <a:ln w="38100">
              <a:solidFill>
                <a:srgbClr val="4DC3D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FE3AA2F-393B-F14C-9874-7D6C756DF420}"/>
                </a:ext>
              </a:extLst>
            </p:cNvPr>
            <p:cNvCxnSpPr/>
            <p:nvPr/>
          </p:nvCxnSpPr>
          <p:spPr>
            <a:xfrm>
              <a:off x="8592038" y="3734673"/>
              <a:ext cx="1033669" cy="0"/>
            </a:xfrm>
            <a:prstGeom prst="straightConnector1">
              <a:avLst/>
            </a:prstGeom>
            <a:ln w="38100">
              <a:solidFill>
                <a:srgbClr val="4DC3DF"/>
              </a:solidFill>
              <a:tailEnd type="triangle"/>
            </a:ln>
          </p:spPr>
          <p:style>
            <a:lnRef idx="1">
              <a:schemeClr val="accent1"/>
            </a:lnRef>
            <a:fillRef idx="0">
              <a:schemeClr val="accent1"/>
            </a:fillRef>
            <a:effectRef idx="0">
              <a:schemeClr val="accent1"/>
            </a:effectRef>
            <a:fontRef idx="minor">
              <a:schemeClr val="tx1"/>
            </a:fontRef>
          </p:style>
        </p:cxnSp>
        <p:sp>
          <p:nvSpPr>
            <p:cNvPr id="25" name="Plus 24">
              <a:extLst>
                <a:ext uri="{FF2B5EF4-FFF2-40B4-BE49-F238E27FC236}">
                  <a16:creationId xmlns:a16="http://schemas.microsoft.com/office/drawing/2014/main" id="{25D8152C-D28D-0243-8C90-8E147101533D}"/>
                </a:ext>
              </a:extLst>
            </p:cNvPr>
            <p:cNvSpPr/>
            <p:nvPr/>
          </p:nvSpPr>
          <p:spPr>
            <a:xfrm>
              <a:off x="6096000" y="3451408"/>
              <a:ext cx="594667" cy="566530"/>
            </a:xfrm>
            <a:prstGeom prst="mathPlus">
              <a:avLst/>
            </a:prstGeom>
            <a:solidFill>
              <a:srgbClr val="4DC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C87AEAD-BDF9-BF4B-93A9-CB89E11B20AB}"/>
              </a:ext>
            </a:extLst>
          </p:cNvPr>
          <p:cNvGrpSpPr/>
          <p:nvPr/>
        </p:nvGrpSpPr>
        <p:grpSpPr>
          <a:xfrm>
            <a:off x="0" y="0"/>
            <a:ext cx="1438835" cy="377465"/>
            <a:chOff x="0" y="0"/>
            <a:chExt cx="1716066" cy="450194"/>
          </a:xfrm>
        </p:grpSpPr>
        <p:sp>
          <p:nvSpPr>
            <p:cNvPr id="28" name="Rectangle 27">
              <a:extLst>
                <a:ext uri="{FF2B5EF4-FFF2-40B4-BE49-F238E27FC236}">
                  <a16:creationId xmlns:a16="http://schemas.microsoft.com/office/drawing/2014/main" id="{33EAE3BF-72C4-FC40-82AA-F077F9CF7044}"/>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1B1DE77-6F03-3D42-B741-AD48105C1177}"/>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ABB8883B-49C9-B341-B404-F3193A8CCFAD}"/>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6A1B04E-2E9D-2742-9986-AAB167F0370A}"/>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ooter Placeholder 1">
            <a:extLst>
              <a:ext uri="{FF2B5EF4-FFF2-40B4-BE49-F238E27FC236}">
                <a16:creationId xmlns:a16="http://schemas.microsoft.com/office/drawing/2014/main" id="{294CE302-D7DE-B54D-BEF3-C3249D0B3F6F}"/>
              </a:ext>
            </a:extLst>
          </p:cNvPr>
          <p:cNvSpPr txBox="1">
            <a:spLocks/>
          </p:cNvSpPr>
          <p:nvPr/>
        </p:nvSpPr>
        <p:spPr>
          <a:xfrm>
            <a:off x="4076700" y="6499033"/>
            <a:ext cx="4038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2020 US BioTek Laboratories, LLC. All Rights Reserved.</a:t>
            </a:r>
            <a:endParaRPr lang="en-US" sz="800" dirty="0"/>
          </a:p>
        </p:txBody>
      </p:sp>
      <p:cxnSp>
        <p:nvCxnSpPr>
          <p:cNvPr id="34" name="Straight Connector 33">
            <a:extLst>
              <a:ext uri="{FF2B5EF4-FFF2-40B4-BE49-F238E27FC236}">
                <a16:creationId xmlns:a16="http://schemas.microsoft.com/office/drawing/2014/main" id="{17FBF215-54A0-EE49-8547-933C61034E98}"/>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737E090-D63B-3542-A174-AFB7EAF05241}"/>
              </a:ext>
            </a:extLst>
          </p:cNvPr>
          <p:cNvCxnSpPr>
            <a:cxnSpLocks/>
          </p:cNvCxnSpPr>
          <p:nvPr/>
        </p:nvCxnSpPr>
        <p:spPr>
          <a:xfrm>
            <a:off x="447675" y="1109659"/>
            <a:ext cx="11249884"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379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C4241-D2CE-40A1-8900-7C707277B303}"/>
              </a:ext>
            </a:extLst>
          </p:cNvPr>
          <p:cNvSpPr>
            <a:spLocks noGrp="1"/>
          </p:cNvSpPr>
          <p:nvPr>
            <p:ph type="title"/>
          </p:nvPr>
        </p:nvSpPr>
        <p:spPr>
          <a:xfrm>
            <a:off x="447675" y="365125"/>
            <a:ext cx="10906125" cy="830927"/>
          </a:xfrm>
        </p:spPr>
        <p:txBody>
          <a:bodyPr>
            <a:normAutofit/>
          </a:bodyPr>
          <a:lstStyle/>
          <a:p>
            <a:r>
              <a:rPr lang="en-US" sz="3200" b="1" dirty="0">
                <a:solidFill>
                  <a:srgbClr val="1D428A"/>
                </a:solidFill>
                <a:latin typeface="Futura PT Demi" panose="020B0502020204020303" pitchFamily="34" charset="77"/>
              </a:rPr>
              <a:t>IgG – Delayed Reaction</a:t>
            </a:r>
          </a:p>
        </p:txBody>
      </p:sp>
      <p:sp>
        <p:nvSpPr>
          <p:cNvPr id="7" name="TextBox 6">
            <a:extLst>
              <a:ext uri="{FF2B5EF4-FFF2-40B4-BE49-F238E27FC236}">
                <a16:creationId xmlns:a16="http://schemas.microsoft.com/office/drawing/2014/main" id="{65176ECF-6EF2-4236-A9CA-3DD4C774E034}"/>
              </a:ext>
            </a:extLst>
          </p:cNvPr>
          <p:cNvSpPr txBox="1"/>
          <p:nvPr/>
        </p:nvSpPr>
        <p:spPr>
          <a:xfrm>
            <a:off x="5792242" y="1568030"/>
            <a:ext cx="2512591" cy="461665"/>
          </a:xfrm>
          <a:prstGeom prst="rect">
            <a:avLst/>
          </a:prstGeom>
          <a:solidFill>
            <a:srgbClr val="4DC3DF"/>
          </a:solidFill>
          <a:ln w="28575">
            <a:solidFill>
              <a:srgbClr val="4DC3DF"/>
            </a:solidFill>
          </a:ln>
        </p:spPr>
        <p:txBody>
          <a:bodyPr wrap="square" rtlCol="0">
            <a:spAutoFit/>
          </a:bodyPr>
          <a:lstStyle/>
          <a:p>
            <a:pPr algn="ctr"/>
            <a:r>
              <a:rPr lang="en-US" sz="2400" b="1" dirty="0">
                <a:solidFill>
                  <a:schemeClr val="bg1"/>
                </a:solidFill>
                <a:latin typeface="Futura PT Demi" panose="020B0502020204020303" pitchFamily="34" charset="77"/>
              </a:rPr>
              <a:t>Food Sensitivity</a:t>
            </a:r>
          </a:p>
        </p:txBody>
      </p:sp>
      <p:grpSp>
        <p:nvGrpSpPr>
          <p:cNvPr id="21" name="Group 20">
            <a:extLst>
              <a:ext uri="{FF2B5EF4-FFF2-40B4-BE49-F238E27FC236}">
                <a16:creationId xmlns:a16="http://schemas.microsoft.com/office/drawing/2014/main" id="{ED33003C-394F-4049-B0C3-0C8FC94838D9}"/>
              </a:ext>
            </a:extLst>
          </p:cNvPr>
          <p:cNvGrpSpPr/>
          <p:nvPr/>
        </p:nvGrpSpPr>
        <p:grpSpPr>
          <a:xfrm>
            <a:off x="200347" y="2348646"/>
            <a:ext cx="11639822" cy="3859283"/>
            <a:chOff x="280474" y="2216349"/>
            <a:chExt cx="11639822" cy="3859283"/>
          </a:xfrm>
        </p:grpSpPr>
        <p:cxnSp>
          <p:nvCxnSpPr>
            <p:cNvPr id="4" name="Straight Arrow Connector 3">
              <a:extLst>
                <a:ext uri="{FF2B5EF4-FFF2-40B4-BE49-F238E27FC236}">
                  <a16:creationId xmlns:a16="http://schemas.microsoft.com/office/drawing/2014/main" id="{28A1941C-A9C7-4BE3-9C01-F2244DF8899B}"/>
                </a:ext>
              </a:extLst>
            </p:cNvPr>
            <p:cNvCxnSpPr/>
            <p:nvPr/>
          </p:nvCxnSpPr>
          <p:spPr>
            <a:xfrm>
              <a:off x="1419283" y="2715985"/>
              <a:ext cx="7214111" cy="0"/>
            </a:xfrm>
            <a:prstGeom prst="straightConnector1">
              <a:avLst/>
            </a:prstGeom>
            <a:ln w="38100">
              <a:solidFill>
                <a:srgbClr val="4DC3DF"/>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620CFBD-E0E8-4FBC-B964-C27C180C51FB}"/>
                </a:ext>
              </a:extLst>
            </p:cNvPr>
            <p:cNvCxnSpPr>
              <a:cxnSpLocks/>
            </p:cNvCxnSpPr>
            <p:nvPr/>
          </p:nvCxnSpPr>
          <p:spPr>
            <a:xfrm>
              <a:off x="4320746" y="3683802"/>
              <a:ext cx="5830376" cy="20320"/>
            </a:xfrm>
            <a:prstGeom prst="straightConnector1">
              <a:avLst/>
            </a:prstGeom>
            <a:ln w="38100">
              <a:solidFill>
                <a:srgbClr val="4DC3DF"/>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3B1F053-B0F7-4934-B014-D7D07FC716EB}"/>
                </a:ext>
              </a:extLst>
            </p:cNvPr>
            <p:cNvCxnSpPr>
              <a:cxnSpLocks/>
            </p:cNvCxnSpPr>
            <p:nvPr/>
          </p:nvCxnSpPr>
          <p:spPr>
            <a:xfrm>
              <a:off x="5828270" y="4897632"/>
              <a:ext cx="5061552" cy="0"/>
            </a:xfrm>
            <a:prstGeom prst="straightConnector1">
              <a:avLst/>
            </a:prstGeom>
            <a:ln w="38100">
              <a:solidFill>
                <a:srgbClr val="4DC3DF"/>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DE0D48-C274-4F37-8D3F-6FCC474290D1}"/>
                </a:ext>
              </a:extLst>
            </p:cNvPr>
            <p:cNvSpPr txBox="1"/>
            <p:nvPr/>
          </p:nvSpPr>
          <p:spPr>
            <a:xfrm>
              <a:off x="280474" y="2515663"/>
              <a:ext cx="1138810" cy="369332"/>
            </a:xfrm>
            <a:prstGeom prst="rect">
              <a:avLst/>
            </a:prstGeom>
            <a:noFill/>
          </p:spPr>
          <p:txBody>
            <a:bodyPr wrap="square" rtlCol="0">
              <a:spAutoFit/>
            </a:bodyPr>
            <a:lstStyle/>
            <a:p>
              <a:r>
                <a:rPr lang="en-US" dirty="0">
                  <a:latin typeface="Futura PT Light" panose="020B0402020204020303" pitchFamily="34" charset="77"/>
                </a:rPr>
                <a:t>Tuesday</a:t>
              </a:r>
            </a:p>
          </p:txBody>
        </p:sp>
        <p:sp>
          <p:nvSpPr>
            <p:cNvPr id="9" name="TextBox 8">
              <a:extLst>
                <a:ext uri="{FF2B5EF4-FFF2-40B4-BE49-F238E27FC236}">
                  <a16:creationId xmlns:a16="http://schemas.microsoft.com/office/drawing/2014/main" id="{DDE21B5B-2063-4E6B-970B-F982DD35B889}"/>
                </a:ext>
              </a:extLst>
            </p:cNvPr>
            <p:cNvSpPr txBox="1"/>
            <p:nvPr/>
          </p:nvSpPr>
          <p:spPr>
            <a:xfrm>
              <a:off x="2715448" y="3473290"/>
              <a:ext cx="1662016" cy="369332"/>
            </a:xfrm>
            <a:prstGeom prst="rect">
              <a:avLst/>
            </a:prstGeom>
            <a:noFill/>
          </p:spPr>
          <p:txBody>
            <a:bodyPr wrap="square" rtlCol="0">
              <a:spAutoFit/>
            </a:bodyPr>
            <a:lstStyle/>
            <a:p>
              <a:r>
                <a:rPr lang="en-US" dirty="0">
                  <a:latin typeface="Futura PT Light" panose="020B0402020204020303" pitchFamily="34" charset="77"/>
                </a:rPr>
                <a:t>Wednesday</a:t>
              </a:r>
            </a:p>
          </p:txBody>
        </p:sp>
        <p:sp>
          <p:nvSpPr>
            <p:cNvPr id="10" name="TextBox 9">
              <a:extLst>
                <a:ext uri="{FF2B5EF4-FFF2-40B4-BE49-F238E27FC236}">
                  <a16:creationId xmlns:a16="http://schemas.microsoft.com/office/drawing/2014/main" id="{73518EC0-375B-47D9-B32C-729B90D441AD}"/>
                </a:ext>
              </a:extLst>
            </p:cNvPr>
            <p:cNvSpPr txBox="1"/>
            <p:nvPr/>
          </p:nvSpPr>
          <p:spPr>
            <a:xfrm>
              <a:off x="4436386" y="4712966"/>
              <a:ext cx="1352900" cy="369332"/>
            </a:xfrm>
            <a:prstGeom prst="rect">
              <a:avLst/>
            </a:prstGeom>
            <a:noFill/>
          </p:spPr>
          <p:txBody>
            <a:bodyPr wrap="square" rtlCol="0">
              <a:spAutoFit/>
            </a:bodyPr>
            <a:lstStyle/>
            <a:p>
              <a:pPr algn="ctr"/>
              <a:r>
                <a:rPr lang="en-US" dirty="0">
                  <a:latin typeface="Futura PT Light" panose="020B0402020204020303" pitchFamily="34" charset="77"/>
                </a:rPr>
                <a:t>Thursday</a:t>
              </a:r>
            </a:p>
          </p:txBody>
        </p:sp>
        <p:sp>
          <p:nvSpPr>
            <p:cNvPr id="11" name="TextBox 10">
              <a:extLst>
                <a:ext uri="{FF2B5EF4-FFF2-40B4-BE49-F238E27FC236}">
                  <a16:creationId xmlns:a16="http://schemas.microsoft.com/office/drawing/2014/main" id="{DC432269-56DA-478C-B186-6C7824A12CA6}"/>
                </a:ext>
              </a:extLst>
            </p:cNvPr>
            <p:cNvSpPr txBox="1"/>
            <p:nvPr/>
          </p:nvSpPr>
          <p:spPr>
            <a:xfrm>
              <a:off x="8710234" y="2552015"/>
              <a:ext cx="952505" cy="369332"/>
            </a:xfrm>
            <a:prstGeom prst="rect">
              <a:avLst/>
            </a:prstGeom>
            <a:noFill/>
          </p:spPr>
          <p:txBody>
            <a:bodyPr wrap="none" rtlCol="0">
              <a:spAutoFit/>
            </a:bodyPr>
            <a:lstStyle/>
            <a:p>
              <a:r>
                <a:rPr lang="en-US" dirty="0">
                  <a:latin typeface="Futura PT Light" panose="020B0402020204020303" pitchFamily="34" charset="77"/>
                </a:rPr>
                <a:t>72 hours</a:t>
              </a:r>
            </a:p>
          </p:txBody>
        </p:sp>
        <p:sp>
          <p:nvSpPr>
            <p:cNvPr id="12" name="TextBox 11">
              <a:extLst>
                <a:ext uri="{FF2B5EF4-FFF2-40B4-BE49-F238E27FC236}">
                  <a16:creationId xmlns:a16="http://schemas.microsoft.com/office/drawing/2014/main" id="{8C050804-9153-413F-8E54-34FB39A04A98}"/>
                </a:ext>
              </a:extLst>
            </p:cNvPr>
            <p:cNvSpPr txBox="1"/>
            <p:nvPr/>
          </p:nvSpPr>
          <p:spPr>
            <a:xfrm>
              <a:off x="10279022" y="3534705"/>
              <a:ext cx="952505" cy="369332"/>
            </a:xfrm>
            <a:prstGeom prst="rect">
              <a:avLst/>
            </a:prstGeom>
            <a:noFill/>
          </p:spPr>
          <p:txBody>
            <a:bodyPr wrap="none" rtlCol="0">
              <a:spAutoFit/>
            </a:bodyPr>
            <a:lstStyle/>
            <a:p>
              <a:r>
                <a:rPr lang="en-US" dirty="0">
                  <a:latin typeface="Futura PT Light" panose="020B0402020204020303" pitchFamily="34" charset="77"/>
                </a:rPr>
                <a:t>72 hours</a:t>
              </a:r>
            </a:p>
          </p:txBody>
        </p:sp>
        <p:sp>
          <p:nvSpPr>
            <p:cNvPr id="13" name="TextBox 12">
              <a:extLst>
                <a:ext uri="{FF2B5EF4-FFF2-40B4-BE49-F238E27FC236}">
                  <a16:creationId xmlns:a16="http://schemas.microsoft.com/office/drawing/2014/main" id="{88223087-7E5A-4E76-8B94-474821DFB7BE}"/>
                </a:ext>
              </a:extLst>
            </p:cNvPr>
            <p:cNvSpPr txBox="1"/>
            <p:nvPr/>
          </p:nvSpPr>
          <p:spPr>
            <a:xfrm>
              <a:off x="10967791" y="4675028"/>
              <a:ext cx="952505" cy="369332"/>
            </a:xfrm>
            <a:prstGeom prst="rect">
              <a:avLst/>
            </a:prstGeom>
            <a:noFill/>
          </p:spPr>
          <p:txBody>
            <a:bodyPr wrap="none" rtlCol="0">
              <a:spAutoFit/>
            </a:bodyPr>
            <a:lstStyle/>
            <a:p>
              <a:r>
                <a:rPr lang="en-US" dirty="0">
                  <a:latin typeface="Futura PT Light" panose="020B0402020204020303" pitchFamily="34" charset="77"/>
                </a:rPr>
                <a:t>72 hours</a:t>
              </a:r>
            </a:p>
          </p:txBody>
        </p:sp>
        <p:sp>
          <p:nvSpPr>
            <p:cNvPr id="14" name="Rectangle 13">
              <a:extLst>
                <a:ext uri="{FF2B5EF4-FFF2-40B4-BE49-F238E27FC236}">
                  <a16:creationId xmlns:a16="http://schemas.microsoft.com/office/drawing/2014/main" id="{097A3DA1-E00D-4CBB-A369-CFBC0DA266D7}"/>
                </a:ext>
              </a:extLst>
            </p:cNvPr>
            <p:cNvSpPr/>
            <p:nvPr/>
          </p:nvSpPr>
          <p:spPr>
            <a:xfrm>
              <a:off x="6133525" y="2216349"/>
              <a:ext cx="2030753" cy="3375375"/>
            </a:xfrm>
            <a:prstGeom prst="rect">
              <a:avLst/>
            </a:prstGeom>
            <a:solidFill>
              <a:srgbClr val="E9EBF5">
                <a:alpha val="24000"/>
              </a:srgbClr>
            </a:solidFill>
            <a:ln>
              <a:solidFill>
                <a:srgbClr val="A7AF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563914C-C053-4F54-BA27-4A2CAF505AED}"/>
                </a:ext>
              </a:extLst>
            </p:cNvPr>
            <p:cNvSpPr txBox="1"/>
            <p:nvPr/>
          </p:nvSpPr>
          <p:spPr>
            <a:xfrm>
              <a:off x="6133525" y="5706300"/>
              <a:ext cx="2576709" cy="369332"/>
            </a:xfrm>
            <a:prstGeom prst="rect">
              <a:avLst/>
            </a:prstGeom>
            <a:noFill/>
          </p:spPr>
          <p:txBody>
            <a:bodyPr wrap="square" rtlCol="0">
              <a:spAutoFit/>
            </a:bodyPr>
            <a:lstStyle/>
            <a:p>
              <a:pPr algn="ctr"/>
              <a:r>
                <a:rPr lang="en-US" b="1" dirty="0">
                  <a:latin typeface="Futura PT Light" panose="020B0402020204020303" pitchFamily="34" charset="77"/>
                </a:rPr>
                <a:t>3 Day Stacked Effect</a:t>
              </a:r>
            </a:p>
          </p:txBody>
        </p:sp>
      </p:grpSp>
      <p:pic>
        <p:nvPicPr>
          <p:cNvPr id="1026" name="Picture 2" descr="Pet Stairs &amp; Ramps For Less | Overstock.com">
            <a:extLst>
              <a:ext uri="{FF2B5EF4-FFF2-40B4-BE49-F238E27FC236}">
                <a16:creationId xmlns:a16="http://schemas.microsoft.com/office/drawing/2014/main" id="{FE602C92-B27B-4BFB-B826-3EF05044A1E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8561" y="160469"/>
            <a:ext cx="2118460" cy="2118460"/>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Curved Up 15">
            <a:extLst>
              <a:ext uri="{FF2B5EF4-FFF2-40B4-BE49-F238E27FC236}">
                <a16:creationId xmlns:a16="http://schemas.microsoft.com/office/drawing/2014/main" id="{DD21E248-C427-4F5E-9025-C99ABD044AD4}"/>
              </a:ext>
            </a:extLst>
          </p:cNvPr>
          <p:cNvSpPr/>
          <p:nvPr/>
        </p:nvSpPr>
        <p:spPr>
          <a:xfrm rot="17897831" flipV="1">
            <a:off x="9531076" y="906902"/>
            <a:ext cx="626775" cy="46166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urved Up 17">
            <a:extLst>
              <a:ext uri="{FF2B5EF4-FFF2-40B4-BE49-F238E27FC236}">
                <a16:creationId xmlns:a16="http://schemas.microsoft.com/office/drawing/2014/main" id="{04A2558A-A5D3-4390-8F34-FF7D69A0178B}"/>
              </a:ext>
            </a:extLst>
          </p:cNvPr>
          <p:cNvSpPr/>
          <p:nvPr/>
        </p:nvSpPr>
        <p:spPr>
          <a:xfrm rot="17897831" flipV="1">
            <a:off x="9914616" y="439158"/>
            <a:ext cx="626775" cy="46166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urved Up 18">
            <a:extLst>
              <a:ext uri="{FF2B5EF4-FFF2-40B4-BE49-F238E27FC236}">
                <a16:creationId xmlns:a16="http://schemas.microsoft.com/office/drawing/2014/main" id="{C892B74C-83D4-47F9-A043-17ED2E36855B}"/>
              </a:ext>
            </a:extLst>
          </p:cNvPr>
          <p:cNvSpPr/>
          <p:nvPr/>
        </p:nvSpPr>
        <p:spPr>
          <a:xfrm rot="17897831" flipV="1">
            <a:off x="10395731" y="42901"/>
            <a:ext cx="626775" cy="46166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85203287-0078-4336-811F-B1A632ED4E90}"/>
              </a:ext>
            </a:extLst>
          </p:cNvPr>
          <p:cNvSpPr txBox="1"/>
          <p:nvPr/>
        </p:nvSpPr>
        <p:spPr>
          <a:xfrm>
            <a:off x="10357310" y="2486767"/>
            <a:ext cx="1545723" cy="1200329"/>
          </a:xfrm>
          <a:prstGeom prst="rect">
            <a:avLst/>
          </a:prstGeom>
          <a:solidFill>
            <a:srgbClr val="1C428A"/>
          </a:solidFill>
          <a:ln>
            <a:noFill/>
          </a:ln>
        </p:spPr>
        <p:txBody>
          <a:bodyPr wrap="square" rtlCol="0">
            <a:spAutoFit/>
          </a:bodyPr>
          <a:lstStyle/>
          <a:p>
            <a:pPr algn="ctr"/>
            <a:r>
              <a:rPr lang="en-US" dirty="0">
                <a:solidFill>
                  <a:schemeClr val="bg1"/>
                </a:solidFill>
                <a:latin typeface="Futura PT Light" panose="020B0402020204020303" pitchFamily="34" charset="77"/>
              </a:rPr>
              <a:t>Little Scores</a:t>
            </a:r>
          </a:p>
          <a:p>
            <a:pPr algn="ctr"/>
            <a:r>
              <a:rPr lang="en-US" dirty="0">
                <a:solidFill>
                  <a:schemeClr val="bg1"/>
                </a:solidFill>
                <a:latin typeface="Futura PT Light" panose="020B0402020204020303" pitchFamily="34" charset="77"/>
              </a:rPr>
              <a:t> can become </a:t>
            </a:r>
          </a:p>
          <a:p>
            <a:pPr algn="ctr"/>
            <a:r>
              <a:rPr lang="en-US" b="1" dirty="0">
                <a:solidFill>
                  <a:schemeClr val="bg1"/>
                </a:solidFill>
                <a:latin typeface="Futura PT Demi" panose="020B0502020204020303" pitchFamily="34" charset="77"/>
              </a:rPr>
              <a:t>BIG</a:t>
            </a:r>
          </a:p>
        </p:txBody>
      </p:sp>
      <p:sp>
        <p:nvSpPr>
          <p:cNvPr id="3" name="TextBox 2">
            <a:extLst>
              <a:ext uri="{FF2B5EF4-FFF2-40B4-BE49-F238E27FC236}">
                <a16:creationId xmlns:a16="http://schemas.microsoft.com/office/drawing/2014/main" id="{84FB327D-BEC2-47C3-861B-45D9A6B5B305}"/>
              </a:ext>
            </a:extLst>
          </p:cNvPr>
          <p:cNvSpPr txBox="1"/>
          <p:nvPr/>
        </p:nvSpPr>
        <p:spPr>
          <a:xfrm>
            <a:off x="10948550" y="1599259"/>
            <a:ext cx="224753" cy="307777"/>
          </a:xfrm>
          <a:prstGeom prst="rect">
            <a:avLst/>
          </a:prstGeom>
          <a:solidFill>
            <a:schemeClr val="bg1"/>
          </a:solidFill>
        </p:spPr>
        <p:txBody>
          <a:bodyPr wrap="square" rtlCol="0">
            <a:spAutoFit/>
          </a:bodyPr>
          <a:lstStyle/>
          <a:p>
            <a:r>
              <a:rPr lang="en-US" sz="1400" b="1" dirty="0">
                <a:solidFill>
                  <a:srgbClr val="4DC3DF"/>
                </a:solidFill>
              </a:rPr>
              <a:t>1</a:t>
            </a:r>
          </a:p>
        </p:txBody>
      </p:sp>
      <p:sp>
        <p:nvSpPr>
          <p:cNvPr id="22" name="TextBox 21">
            <a:extLst>
              <a:ext uri="{FF2B5EF4-FFF2-40B4-BE49-F238E27FC236}">
                <a16:creationId xmlns:a16="http://schemas.microsoft.com/office/drawing/2014/main" id="{DD6465E6-8108-49AA-B7C4-35D8821DF2C7}"/>
              </a:ext>
            </a:extLst>
          </p:cNvPr>
          <p:cNvSpPr txBox="1"/>
          <p:nvPr/>
        </p:nvSpPr>
        <p:spPr>
          <a:xfrm>
            <a:off x="11374880" y="1065811"/>
            <a:ext cx="224753" cy="307777"/>
          </a:xfrm>
          <a:prstGeom prst="rect">
            <a:avLst/>
          </a:prstGeom>
          <a:solidFill>
            <a:schemeClr val="bg1"/>
          </a:solidFill>
        </p:spPr>
        <p:txBody>
          <a:bodyPr wrap="square" rtlCol="0">
            <a:spAutoFit/>
          </a:bodyPr>
          <a:lstStyle/>
          <a:p>
            <a:r>
              <a:rPr lang="en-US" sz="1400" b="1" dirty="0">
                <a:solidFill>
                  <a:srgbClr val="4DC3DF"/>
                </a:solidFill>
              </a:rPr>
              <a:t>2</a:t>
            </a:r>
          </a:p>
        </p:txBody>
      </p:sp>
      <p:sp>
        <p:nvSpPr>
          <p:cNvPr id="24" name="TextBox 23">
            <a:extLst>
              <a:ext uri="{FF2B5EF4-FFF2-40B4-BE49-F238E27FC236}">
                <a16:creationId xmlns:a16="http://schemas.microsoft.com/office/drawing/2014/main" id="{D22B1671-00C1-442E-A0FD-C8A02BEB07F5}"/>
              </a:ext>
            </a:extLst>
          </p:cNvPr>
          <p:cNvSpPr txBox="1"/>
          <p:nvPr/>
        </p:nvSpPr>
        <p:spPr>
          <a:xfrm>
            <a:off x="11746069" y="555020"/>
            <a:ext cx="224753" cy="307777"/>
          </a:xfrm>
          <a:prstGeom prst="rect">
            <a:avLst/>
          </a:prstGeom>
          <a:solidFill>
            <a:schemeClr val="bg1"/>
          </a:solidFill>
        </p:spPr>
        <p:txBody>
          <a:bodyPr wrap="square" rtlCol="0">
            <a:spAutoFit/>
          </a:bodyPr>
          <a:lstStyle/>
          <a:p>
            <a:r>
              <a:rPr lang="en-US" sz="1400" b="1" dirty="0">
                <a:solidFill>
                  <a:srgbClr val="4DC3DF"/>
                </a:solidFill>
              </a:rPr>
              <a:t>3</a:t>
            </a:r>
          </a:p>
        </p:txBody>
      </p:sp>
      <p:pic>
        <p:nvPicPr>
          <p:cNvPr id="25" name="Picture 24">
            <a:extLst>
              <a:ext uri="{FF2B5EF4-FFF2-40B4-BE49-F238E27FC236}">
                <a16:creationId xmlns:a16="http://schemas.microsoft.com/office/drawing/2014/main" id="{B200D2F8-FB83-446D-9DFE-91F0DFBD9D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676939" y="1592815"/>
            <a:ext cx="621557" cy="621557"/>
          </a:xfrm>
          <a:prstGeom prst="rect">
            <a:avLst/>
          </a:prstGeom>
        </p:spPr>
      </p:pic>
      <p:pic>
        <p:nvPicPr>
          <p:cNvPr id="27" name="Picture 26">
            <a:extLst>
              <a:ext uri="{FF2B5EF4-FFF2-40B4-BE49-F238E27FC236}">
                <a16:creationId xmlns:a16="http://schemas.microsoft.com/office/drawing/2014/main" id="{DB691E0C-6DE5-4D39-A291-6CA1DD49F7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268265" y="935967"/>
            <a:ext cx="621557" cy="621557"/>
          </a:xfrm>
          <a:prstGeom prst="rect">
            <a:avLst/>
          </a:prstGeom>
        </p:spPr>
      </p:pic>
      <p:pic>
        <p:nvPicPr>
          <p:cNvPr id="28" name="Picture 27">
            <a:extLst>
              <a:ext uri="{FF2B5EF4-FFF2-40B4-BE49-F238E27FC236}">
                <a16:creationId xmlns:a16="http://schemas.microsoft.com/office/drawing/2014/main" id="{39B4D55E-1943-467B-B71D-B67FC57BAC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674584" y="469348"/>
            <a:ext cx="621557" cy="621557"/>
          </a:xfrm>
          <a:prstGeom prst="rect">
            <a:avLst/>
          </a:prstGeom>
        </p:spPr>
      </p:pic>
      <p:pic>
        <p:nvPicPr>
          <p:cNvPr id="29" name="Picture 28">
            <a:extLst>
              <a:ext uri="{FF2B5EF4-FFF2-40B4-BE49-F238E27FC236}">
                <a16:creationId xmlns:a16="http://schemas.microsoft.com/office/drawing/2014/main" id="{F9A51598-6A96-423F-8B60-A67E929EE2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1148149" y="-8816"/>
            <a:ext cx="621557" cy="621557"/>
          </a:xfrm>
          <a:prstGeom prst="rect">
            <a:avLst/>
          </a:prstGeom>
        </p:spPr>
      </p:pic>
      <p:grpSp>
        <p:nvGrpSpPr>
          <p:cNvPr id="31" name="Group 30">
            <a:extLst>
              <a:ext uri="{FF2B5EF4-FFF2-40B4-BE49-F238E27FC236}">
                <a16:creationId xmlns:a16="http://schemas.microsoft.com/office/drawing/2014/main" id="{AF1350F8-F6DD-E645-BF1D-E1A407560111}"/>
              </a:ext>
            </a:extLst>
          </p:cNvPr>
          <p:cNvGrpSpPr/>
          <p:nvPr/>
        </p:nvGrpSpPr>
        <p:grpSpPr>
          <a:xfrm>
            <a:off x="0" y="0"/>
            <a:ext cx="1438835" cy="377465"/>
            <a:chOff x="0" y="0"/>
            <a:chExt cx="1716066" cy="450194"/>
          </a:xfrm>
        </p:grpSpPr>
        <p:sp>
          <p:nvSpPr>
            <p:cNvPr id="32" name="Rectangle 31">
              <a:extLst>
                <a:ext uri="{FF2B5EF4-FFF2-40B4-BE49-F238E27FC236}">
                  <a16:creationId xmlns:a16="http://schemas.microsoft.com/office/drawing/2014/main" id="{098B004F-5BC6-BA4D-8903-9E25012A3C7D}"/>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FD20125-5B0D-5D4D-A844-FE8E651B1997}"/>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CA5ECD06-DD7F-5544-AC6D-3DCE82CA1B64}"/>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E68664C-3887-9A4D-B29D-2E837A7E6F22}"/>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ooter Placeholder 1">
            <a:extLst>
              <a:ext uri="{FF2B5EF4-FFF2-40B4-BE49-F238E27FC236}">
                <a16:creationId xmlns:a16="http://schemas.microsoft.com/office/drawing/2014/main" id="{54D8785D-6825-C043-A622-0B074A7C251E}"/>
              </a:ext>
            </a:extLst>
          </p:cNvPr>
          <p:cNvSpPr>
            <a:spLocks noGrp="1"/>
          </p:cNvSpPr>
          <p:nvPr>
            <p:ph type="ftr" sz="quarter" idx="11"/>
          </p:nvPr>
        </p:nvSpPr>
        <p:spPr>
          <a:xfrm>
            <a:off x="4076700" y="6499033"/>
            <a:ext cx="4038600" cy="365125"/>
          </a:xfrm>
        </p:spPr>
        <p:txBody>
          <a:bodyPr/>
          <a:lstStyle/>
          <a:p>
            <a:r>
              <a:rPr lang="en-US" sz="800" dirty="0"/>
              <a:t>© 2020 US </a:t>
            </a:r>
            <a:r>
              <a:rPr lang="en-US" sz="800" dirty="0" err="1"/>
              <a:t>BioTek</a:t>
            </a:r>
            <a:r>
              <a:rPr lang="en-US" sz="800" dirty="0"/>
              <a:t> Laboratories, LLC. All Rights Reserved.</a:t>
            </a:r>
          </a:p>
        </p:txBody>
      </p:sp>
      <p:cxnSp>
        <p:nvCxnSpPr>
          <p:cNvPr id="42" name="Straight Connector 41">
            <a:extLst>
              <a:ext uri="{FF2B5EF4-FFF2-40B4-BE49-F238E27FC236}">
                <a16:creationId xmlns:a16="http://schemas.microsoft.com/office/drawing/2014/main" id="{99384CCC-26A5-9E40-A6E6-D70CE3103DC7}"/>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FD5D837-9F34-F049-89EF-95D25E66BCB2}"/>
              </a:ext>
            </a:extLst>
          </p:cNvPr>
          <p:cNvCxnSpPr>
            <a:cxnSpLocks/>
          </p:cNvCxnSpPr>
          <p:nvPr/>
        </p:nvCxnSpPr>
        <p:spPr>
          <a:xfrm>
            <a:off x="447675" y="1109659"/>
            <a:ext cx="8882063"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59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0E92-06A3-430C-A3D4-32BDE18E5260}"/>
              </a:ext>
            </a:extLst>
          </p:cNvPr>
          <p:cNvSpPr>
            <a:spLocks noGrp="1"/>
          </p:cNvSpPr>
          <p:nvPr>
            <p:ph type="title"/>
          </p:nvPr>
        </p:nvSpPr>
        <p:spPr>
          <a:xfrm>
            <a:off x="447675" y="408121"/>
            <a:ext cx="10906125" cy="901425"/>
          </a:xfrm>
        </p:spPr>
        <p:txBody>
          <a:bodyPr>
            <a:normAutofit/>
          </a:bodyPr>
          <a:lstStyle/>
          <a:p>
            <a:r>
              <a:rPr lang="en-US" sz="3200" b="1" dirty="0">
                <a:solidFill>
                  <a:srgbClr val="1D428A"/>
                </a:solidFill>
                <a:latin typeface="Futura PT Demi" panose="020B0502020204020303" pitchFamily="34" charset="77"/>
              </a:rPr>
              <a:t>On Demand Webinars</a:t>
            </a:r>
          </a:p>
        </p:txBody>
      </p:sp>
      <p:pic>
        <p:nvPicPr>
          <p:cNvPr id="12" name="Picture 11">
            <a:extLst>
              <a:ext uri="{FF2B5EF4-FFF2-40B4-BE49-F238E27FC236}">
                <a16:creationId xmlns:a16="http://schemas.microsoft.com/office/drawing/2014/main" id="{2AAB082B-0B62-45BE-9C10-CED0C794E42A}"/>
              </a:ext>
            </a:extLst>
          </p:cNvPr>
          <p:cNvPicPr>
            <a:picLocks noChangeAspect="1"/>
          </p:cNvPicPr>
          <p:nvPr/>
        </p:nvPicPr>
        <p:blipFill>
          <a:blip r:embed="rId2"/>
          <a:stretch>
            <a:fillRect/>
          </a:stretch>
        </p:blipFill>
        <p:spPr>
          <a:xfrm>
            <a:off x="333924" y="1238106"/>
            <a:ext cx="5475159" cy="5082870"/>
          </a:xfrm>
          <a:prstGeom prst="rect">
            <a:avLst/>
          </a:prstGeom>
        </p:spPr>
      </p:pic>
      <p:pic>
        <p:nvPicPr>
          <p:cNvPr id="13" name="Picture 12">
            <a:extLst>
              <a:ext uri="{FF2B5EF4-FFF2-40B4-BE49-F238E27FC236}">
                <a16:creationId xmlns:a16="http://schemas.microsoft.com/office/drawing/2014/main" id="{A5C71C8C-2B6F-4260-8184-13BD842D23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6889" y="1229478"/>
            <a:ext cx="5957458" cy="5132325"/>
          </a:xfrm>
          <a:prstGeom prst="rect">
            <a:avLst/>
          </a:prstGeom>
        </p:spPr>
      </p:pic>
      <p:sp>
        <p:nvSpPr>
          <p:cNvPr id="15" name="Rectangle 14">
            <a:extLst>
              <a:ext uri="{FF2B5EF4-FFF2-40B4-BE49-F238E27FC236}">
                <a16:creationId xmlns:a16="http://schemas.microsoft.com/office/drawing/2014/main" id="{1934CB9D-CBCF-46DE-BC33-5324725A0950}"/>
              </a:ext>
            </a:extLst>
          </p:cNvPr>
          <p:cNvSpPr/>
          <p:nvPr/>
        </p:nvSpPr>
        <p:spPr>
          <a:xfrm>
            <a:off x="419652" y="6303065"/>
            <a:ext cx="9974470" cy="246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4371390-7178-6D43-B2F2-F3B99A40F603}"/>
              </a:ext>
            </a:extLst>
          </p:cNvPr>
          <p:cNvGrpSpPr/>
          <p:nvPr/>
        </p:nvGrpSpPr>
        <p:grpSpPr>
          <a:xfrm>
            <a:off x="0" y="0"/>
            <a:ext cx="1438835" cy="377465"/>
            <a:chOff x="0" y="0"/>
            <a:chExt cx="1716066" cy="450194"/>
          </a:xfrm>
        </p:grpSpPr>
        <p:sp>
          <p:nvSpPr>
            <p:cNvPr id="11" name="Rectangle 10">
              <a:extLst>
                <a:ext uri="{FF2B5EF4-FFF2-40B4-BE49-F238E27FC236}">
                  <a16:creationId xmlns:a16="http://schemas.microsoft.com/office/drawing/2014/main" id="{DAC1F1A2-943C-9641-8C21-B45F438F3124}"/>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69FF8EB-941F-8046-B3FC-2070D40553E1}"/>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2F3C13CB-6A64-4043-95F4-5F9F7FDC8432}"/>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2F4D81D-6ECE-CF42-B35B-F752A6A684BB}"/>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ooter Placeholder 1">
            <a:extLst>
              <a:ext uri="{FF2B5EF4-FFF2-40B4-BE49-F238E27FC236}">
                <a16:creationId xmlns:a16="http://schemas.microsoft.com/office/drawing/2014/main" id="{8054072D-54C2-5448-A671-559D213EFC2F}"/>
              </a:ext>
            </a:extLst>
          </p:cNvPr>
          <p:cNvSpPr>
            <a:spLocks noGrp="1"/>
          </p:cNvSpPr>
          <p:nvPr>
            <p:ph type="ftr" sz="quarter" idx="11"/>
          </p:nvPr>
        </p:nvSpPr>
        <p:spPr>
          <a:xfrm>
            <a:off x="4076700" y="6499033"/>
            <a:ext cx="4038600" cy="365125"/>
          </a:xfrm>
        </p:spPr>
        <p:txBody>
          <a:bodyPr/>
          <a:lstStyle/>
          <a:p>
            <a:r>
              <a:rPr lang="en-US" sz="800" dirty="0"/>
              <a:t>© 2020 US </a:t>
            </a:r>
            <a:r>
              <a:rPr lang="en-US" sz="800" dirty="0" err="1"/>
              <a:t>BioTek</a:t>
            </a:r>
            <a:r>
              <a:rPr lang="en-US" sz="800" dirty="0"/>
              <a:t> Laboratories, LLC. All Rights Reserved.</a:t>
            </a:r>
          </a:p>
        </p:txBody>
      </p:sp>
      <p:cxnSp>
        <p:nvCxnSpPr>
          <p:cNvPr id="22" name="Straight Connector 21">
            <a:extLst>
              <a:ext uri="{FF2B5EF4-FFF2-40B4-BE49-F238E27FC236}">
                <a16:creationId xmlns:a16="http://schemas.microsoft.com/office/drawing/2014/main" id="{41967D7E-62FD-3C42-8BFC-353862263DA2}"/>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24E9327-8F3B-1C4F-BDE3-A0282CADE802}"/>
              </a:ext>
            </a:extLst>
          </p:cNvPr>
          <p:cNvCxnSpPr>
            <a:cxnSpLocks/>
          </p:cNvCxnSpPr>
          <p:nvPr/>
        </p:nvCxnSpPr>
        <p:spPr>
          <a:xfrm>
            <a:off x="447675" y="1109659"/>
            <a:ext cx="11249884"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661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CE522-ED99-4A56-AED8-25F45638FA0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53BCD30-E22B-456D-A171-0D72CC95A75E}"/>
              </a:ext>
            </a:extLst>
          </p:cNvPr>
          <p:cNvSpPr>
            <a:spLocks noGrp="1"/>
          </p:cNvSpPr>
          <p:nvPr>
            <p:ph type="subTitle" idx="1"/>
          </p:nvPr>
        </p:nvSpPr>
        <p:spPr/>
        <p:txBody>
          <a:bodyPr/>
          <a:lstStyle/>
          <a:p>
            <a:endParaRPr lang="en-US"/>
          </a:p>
        </p:txBody>
      </p:sp>
      <p:pic>
        <p:nvPicPr>
          <p:cNvPr id="8" name="Picture 7">
            <a:extLst>
              <a:ext uri="{FF2B5EF4-FFF2-40B4-BE49-F238E27FC236}">
                <a16:creationId xmlns:a16="http://schemas.microsoft.com/office/drawing/2014/main" id="{2D2099A1-FF22-4DBB-BABF-76D9D45644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8588"/>
            <a:ext cx="12257314" cy="6233558"/>
          </a:xfrm>
          <a:prstGeom prst="rect">
            <a:avLst/>
          </a:prstGeom>
        </p:spPr>
      </p:pic>
      <p:pic>
        <p:nvPicPr>
          <p:cNvPr id="10" name="Picture 9">
            <a:extLst>
              <a:ext uri="{FF2B5EF4-FFF2-40B4-BE49-F238E27FC236}">
                <a16:creationId xmlns:a16="http://schemas.microsoft.com/office/drawing/2014/main" id="{0FD5E695-5AE5-4B95-ADF5-C886A5FDDC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13" y="3010515"/>
            <a:ext cx="2943851" cy="3269081"/>
          </a:xfrm>
          <a:prstGeom prst="rect">
            <a:avLst/>
          </a:prstGeom>
        </p:spPr>
      </p:pic>
      <p:pic>
        <p:nvPicPr>
          <p:cNvPr id="11" name="Picture 10">
            <a:extLst>
              <a:ext uri="{FF2B5EF4-FFF2-40B4-BE49-F238E27FC236}">
                <a16:creationId xmlns:a16="http://schemas.microsoft.com/office/drawing/2014/main" id="{0F18013B-A7B0-4D30-B6B2-2623A530F1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72135" y="3010515"/>
            <a:ext cx="2943852" cy="3260222"/>
          </a:xfrm>
          <a:prstGeom prst="rect">
            <a:avLst/>
          </a:prstGeom>
        </p:spPr>
      </p:pic>
      <p:sp>
        <p:nvSpPr>
          <p:cNvPr id="14" name="Footer Placeholder 1">
            <a:extLst>
              <a:ext uri="{FF2B5EF4-FFF2-40B4-BE49-F238E27FC236}">
                <a16:creationId xmlns:a16="http://schemas.microsoft.com/office/drawing/2014/main" id="{111C85B7-A423-3946-9968-D38A459FED60}"/>
              </a:ext>
            </a:extLst>
          </p:cNvPr>
          <p:cNvSpPr txBox="1">
            <a:spLocks/>
          </p:cNvSpPr>
          <p:nvPr/>
        </p:nvSpPr>
        <p:spPr>
          <a:xfrm>
            <a:off x="4076700" y="6470457"/>
            <a:ext cx="4038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 2020 US </a:t>
            </a:r>
            <a:r>
              <a:rPr lang="en-US" sz="800" dirty="0" err="1"/>
              <a:t>BioTek</a:t>
            </a:r>
            <a:r>
              <a:rPr lang="en-US" sz="800" dirty="0"/>
              <a:t> Laboratories, LLC. All Rights Reserved.</a:t>
            </a:r>
          </a:p>
        </p:txBody>
      </p:sp>
      <p:sp>
        <p:nvSpPr>
          <p:cNvPr id="7" name="TextBox 6">
            <a:extLst>
              <a:ext uri="{FF2B5EF4-FFF2-40B4-BE49-F238E27FC236}">
                <a16:creationId xmlns:a16="http://schemas.microsoft.com/office/drawing/2014/main" id="{A89870BE-88CB-C74C-8268-5752FD80C1DD}"/>
              </a:ext>
            </a:extLst>
          </p:cNvPr>
          <p:cNvSpPr txBox="1"/>
          <p:nvPr/>
        </p:nvSpPr>
        <p:spPr>
          <a:xfrm>
            <a:off x="6986588" y="6672263"/>
            <a:ext cx="184731" cy="369332"/>
          </a:xfrm>
          <a:prstGeom prst="rect">
            <a:avLst/>
          </a:prstGeom>
          <a:noFill/>
        </p:spPr>
        <p:txBody>
          <a:bodyPr wrap="none" rtlCol="0">
            <a:spAutoFit/>
          </a:bodyPr>
          <a:lstStyle/>
          <a:p>
            <a:endParaRPr lang="en-US" dirty="0"/>
          </a:p>
        </p:txBody>
      </p:sp>
      <p:pic>
        <p:nvPicPr>
          <p:cNvPr id="12" name="Picture 11">
            <a:extLst>
              <a:ext uri="{FF2B5EF4-FFF2-40B4-BE49-F238E27FC236}">
                <a16:creationId xmlns:a16="http://schemas.microsoft.com/office/drawing/2014/main" id="{6CB457E1-B7DD-40EE-B632-6934A4B3C6B0}"/>
              </a:ext>
            </a:extLst>
          </p:cNvPr>
          <p:cNvPicPr>
            <a:picLocks noChangeAspect="1"/>
          </p:cNvPicPr>
          <p:nvPr/>
        </p:nvPicPr>
        <p:blipFill rotWithShape="1">
          <a:blip r:embed="rId5"/>
          <a:srcRect l="22500" t="34510" r="22915" b="36399"/>
          <a:stretch/>
        </p:blipFill>
        <p:spPr>
          <a:xfrm>
            <a:off x="3034960" y="2418886"/>
            <a:ext cx="6122079" cy="1835275"/>
          </a:xfrm>
          <a:prstGeom prst="rect">
            <a:avLst/>
          </a:prstGeom>
        </p:spPr>
      </p:pic>
    </p:spTree>
    <p:extLst>
      <p:ext uri="{BB962C8B-B14F-4D97-AF65-F5344CB8AC3E}">
        <p14:creationId xmlns:p14="http://schemas.microsoft.com/office/powerpoint/2010/main" val="19602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6BF45-1D7C-47AE-BDDE-D6E1D56780F6}"/>
              </a:ext>
            </a:extLst>
          </p:cNvPr>
          <p:cNvSpPr>
            <a:spLocks noGrp="1"/>
          </p:cNvSpPr>
          <p:nvPr>
            <p:ph idx="1"/>
          </p:nvPr>
        </p:nvSpPr>
        <p:spPr>
          <a:xfrm>
            <a:off x="942371" y="1577798"/>
            <a:ext cx="10515600" cy="4351338"/>
          </a:xfrm>
        </p:spPr>
        <p:txBody>
          <a:bodyPr>
            <a:normAutofit/>
          </a:bodyPr>
          <a:lstStyle/>
          <a:p>
            <a:pPr>
              <a:buClr>
                <a:srgbClr val="4DC3DF"/>
              </a:buClr>
            </a:pPr>
            <a:r>
              <a:rPr lang="en-US" sz="2000" dirty="0">
                <a:latin typeface="Futura PT Light" panose="020B0402020204020303" pitchFamily="34" charset="77"/>
              </a:rPr>
              <a:t>The written and spoken materials in this webinar are subject to Copyright. Materials may not be copied or reproduced without express written authorization of the speaker.   </a:t>
            </a:r>
          </a:p>
          <a:p>
            <a:pPr>
              <a:buClr>
                <a:srgbClr val="4DC3DF"/>
              </a:buClr>
            </a:pPr>
            <a:endParaRPr lang="en-US" sz="2000" dirty="0">
              <a:latin typeface="Futura PT Light" panose="020B0402020204020303" pitchFamily="34" charset="77"/>
            </a:endParaRPr>
          </a:p>
          <a:p>
            <a:pPr>
              <a:buClr>
                <a:srgbClr val="4DC3DF"/>
              </a:buClr>
            </a:pPr>
            <a:r>
              <a:rPr lang="en-US" sz="2000" dirty="0">
                <a:latin typeface="Futura PT Light" panose="020B0402020204020303" pitchFamily="34" charset="77"/>
              </a:rPr>
              <a:t>This audio recording may not be published elsewhere without express written authorization of US </a:t>
            </a:r>
            <a:r>
              <a:rPr lang="en-US" sz="2000" dirty="0" err="1">
                <a:latin typeface="Futura PT Light" panose="020B0402020204020303" pitchFamily="34" charset="77"/>
              </a:rPr>
              <a:t>BioTek</a:t>
            </a:r>
            <a:r>
              <a:rPr lang="en-US" sz="2000" dirty="0">
                <a:latin typeface="Futura PT Light" panose="020B0402020204020303" pitchFamily="34" charset="77"/>
              </a:rPr>
              <a:t> Laboratories.  Views expressed by the speaker during the recording may not always reflect the views of US </a:t>
            </a:r>
            <a:r>
              <a:rPr lang="en-US" sz="2000" dirty="0" err="1">
                <a:latin typeface="Futura PT Light" panose="020B0402020204020303" pitchFamily="34" charset="77"/>
              </a:rPr>
              <a:t>BioTek</a:t>
            </a:r>
            <a:r>
              <a:rPr lang="en-US" sz="2000" dirty="0">
                <a:latin typeface="Futura PT Light" panose="020B0402020204020303" pitchFamily="34" charset="77"/>
              </a:rPr>
              <a:t> Laboratories and are the opinion of the speaker.  </a:t>
            </a:r>
          </a:p>
          <a:p>
            <a:pPr>
              <a:buClr>
                <a:srgbClr val="4DC3DF"/>
              </a:buClr>
            </a:pPr>
            <a:endParaRPr lang="en-US" sz="2000" dirty="0">
              <a:latin typeface="Futura PT Light" panose="020B0402020204020303" pitchFamily="34" charset="77"/>
            </a:endParaRPr>
          </a:p>
          <a:p>
            <a:pPr>
              <a:buClr>
                <a:srgbClr val="4DC3DF"/>
              </a:buClr>
            </a:pPr>
            <a:r>
              <a:rPr lang="en-US" sz="2000" dirty="0">
                <a:latin typeface="Futura PT Light" panose="020B0402020204020303" pitchFamily="34" charset="77"/>
              </a:rPr>
              <a:t>For questions, please contact Client Services at US </a:t>
            </a:r>
            <a:r>
              <a:rPr lang="en-US" sz="2000" dirty="0" err="1">
                <a:latin typeface="Futura PT Light" panose="020B0402020204020303" pitchFamily="34" charset="77"/>
              </a:rPr>
              <a:t>BioTek</a:t>
            </a:r>
            <a:r>
              <a:rPr lang="en-US" sz="2000" dirty="0">
                <a:latin typeface="Futura PT Light" panose="020B0402020204020303" pitchFamily="34" charset="77"/>
              </a:rPr>
              <a:t> Laboratories.</a:t>
            </a:r>
          </a:p>
          <a:p>
            <a:endParaRPr lang="en-US" dirty="0"/>
          </a:p>
          <a:p>
            <a:endParaRPr lang="en-US" dirty="0"/>
          </a:p>
        </p:txBody>
      </p:sp>
      <p:grpSp>
        <p:nvGrpSpPr>
          <p:cNvPr id="5" name="Group 4">
            <a:extLst>
              <a:ext uri="{FF2B5EF4-FFF2-40B4-BE49-F238E27FC236}">
                <a16:creationId xmlns:a16="http://schemas.microsoft.com/office/drawing/2014/main" id="{C7E3C0D4-5A43-C045-B0E1-B543BBBC10CA}"/>
              </a:ext>
            </a:extLst>
          </p:cNvPr>
          <p:cNvGrpSpPr/>
          <p:nvPr/>
        </p:nvGrpSpPr>
        <p:grpSpPr>
          <a:xfrm>
            <a:off x="0" y="0"/>
            <a:ext cx="1438835" cy="377465"/>
            <a:chOff x="0" y="0"/>
            <a:chExt cx="1716066" cy="450194"/>
          </a:xfrm>
        </p:grpSpPr>
        <p:sp>
          <p:nvSpPr>
            <p:cNvPr id="6" name="Rectangle 5">
              <a:extLst>
                <a:ext uri="{FF2B5EF4-FFF2-40B4-BE49-F238E27FC236}">
                  <a16:creationId xmlns:a16="http://schemas.microsoft.com/office/drawing/2014/main" id="{2EA73F31-ED46-C24E-8D1B-F6B9413445C9}"/>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05179A8-CCD9-8D47-9646-2B92AAB727D0}"/>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11A3A59B-083F-E84A-A703-D3DDDA5A7D08}"/>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4BF44C6-409F-F846-ABED-2ACD36D5074A}"/>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ooter Placeholder 1">
            <a:extLst>
              <a:ext uri="{FF2B5EF4-FFF2-40B4-BE49-F238E27FC236}">
                <a16:creationId xmlns:a16="http://schemas.microsoft.com/office/drawing/2014/main" id="{09E31905-C69C-2A46-A22B-4B8F972A6486}"/>
              </a:ext>
            </a:extLst>
          </p:cNvPr>
          <p:cNvSpPr txBox="1">
            <a:spLocks/>
          </p:cNvSpPr>
          <p:nvPr/>
        </p:nvSpPr>
        <p:spPr>
          <a:xfrm>
            <a:off x="4076700" y="6499033"/>
            <a:ext cx="4038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2020 US BioTek Laboratories, LLC. All Rights Reserved.</a:t>
            </a:r>
            <a:endParaRPr lang="en-US" sz="800" dirty="0"/>
          </a:p>
        </p:txBody>
      </p:sp>
      <p:cxnSp>
        <p:nvCxnSpPr>
          <p:cNvPr id="12" name="Straight Connector 11">
            <a:extLst>
              <a:ext uri="{FF2B5EF4-FFF2-40B4-BE49-F238E27FC236}">
                <a16:creationId xmlns:a16="http://schemas.microsoft.com/office/drawing/2014/main" id="{2D4B0EA9-C48C-C94D-B574-019928A58EA7}"/>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CC8175-A829-9B4D-8843-6EE64EABE4D0}"/>
              </a:ext>
            </a:extLst>
          </p:cNvPr>
          <p:cNvCxnSpPr>
            <a:cxnSpLocks/>
          </p:cNvCxnSpPr>
          <p:nvPr/>
        </p:nvCxnSpPr>
        <p:spPr>
          <a:xfrm>
            <a:off x="447675" y="1109659"/>
            <a:ext cx="11249884"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840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12A6-F252-4E61-AFE0-7445C33D5AA4}"/>
              </a:ext>
            </a:extLst>
          </p:cNvPr>
          <p:cNvSpPr>
            <a:spLocks noGrp="1"/>
          </p:cNvSpPr>
          <p:nvPr>
            <p:ph type="title"/>
          </p:nvPr>
        </p:nvSpPr>
        <p:spPr>
          <a:xfrm>
            <a:off x="494441" y="214250"/>
            <a:ext cx="10818211" cy="1149756"/>
          </a:xfrm>
        </p:spPr>
        <p:txBody>
          <a:bodyPr>
            <a:normAutofit/>
          </a:bodyPr>
          <a:lstStyle/>
          <a:p>
            <a:r>
              <a:rPr lang="en-US" sz="3200" b="1" dirty="0">
                <a:solidFill>
                  <a:srgbClr val="1D428A"/>
                </a:solidFill>
                <a:latin typeface="Futura PT Demi" panose="020B0502020204020303"/>
              </a:rPr>
              <a:t>A Melting Pot of Humanity</a:t>
            </a:r>
          </a:p>
        </p:txBody>
      </p:sp>
      <p:pic>
        <p:nvPicPr>
          <p:cNvPr id="7170" name="Picture 2" descr="man in white t-shirt holding babys hand">
            <a:extLst>
              <a:ext uri="{FF2B5EF4-FFF2-40B4-BE49-F238E27FC236}">
                <a16:creationId xmlns:a16="http://schemas.microsoft.com/office/drawing/2014/main" id="{E6B1239C-DB0F-4B63-8732-14F22A34DA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81221" y="1476987"/>
            <a:ext cx="7029558" cy="469574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62B7EAA-61EC-514E-95FC-E56D52310E6F}"/>
              </a:ext>
            </a:extLst>
          </p:cNvPr>
          <p:cNvGrpSpPr/>
          <p:nvPr/>
        </p:nvGrpSpPr>
        <p:grpSpPr>
          <a:xfrm>
            <a:off x="0" y="0"/>
            <a:ext cx="1438835" cy="377465"/>
            <a:chOff x="0" y="0"/>
            <a:chExt cx="1716066" cy="450194"/>
          </a:xfrm>
        </p:grpSpPr>
        <p:sp>
          <p:nvSpPr>
            <p:cNvPr id="6" name="Rectangle 5">
              <a:extLst>
                <a:ext uri="{FF2B5EF4-FFF2-40B4-BE49-F238E27FC236}">
                  <a16:creationId xmlns:a16="http://schemas.microsoft.com/office/drawing/2014/main" id="{A7663071-740A-144B-8622-BB66DF639C96}"/>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F57321E-49A2-314E-A495-36049095537D}"/>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CD17B767-CDF9-0548-BF2E-01097C41D79F}"/>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974FB8E-623C-4B4D-846F-D5A3721C5BA0}"/>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ooter Placeholder 1">
            <a:extLst>
              <a:ext uri="{FF2B5EF4-FFF2-40B4-BE49-F238E27FC236}">
                <a16:creationId xmlns:a16="http://schemas.microsoft.com/office/drawing/2014/main" id="{820A7B92-77D9-6543-BB24-71FAFDC31F1A}"/>
              </a:ext>
            </a:extLst>
          </p:cNvPr>
          <p:cNvSpPr>
            <a:spLocks noGrp="1"/>
          </p:cNvSpPr>
          <p:nvPr>
            <p:ph type="ftr" sz="quarter" idx="11"/>
          </p:nvPr>
        </p:nvSpPr>
        <p:spPr>
          <a:xfrm>
            <a:off x="4076700" y="6499033"/>
            <a:ext cx="4038600" cy="365125"/>
          </a:xfrm>
        </p:spPr>
        <p:txBody>
          <a:bodyPr/>
          <a:lstStyle/>
          <a:p>
            <a:r>
              <a:rPr lang="en-US" sz="800" dirty="0"/>
              <a:t>© 2020 US </a:t>
            </a:r>
            <a:r>
              <a:rPr lang="en-US" sz="800" dirty="0" err="1"/>
              <a:t>BioTek</a:t>
            </a:r>
            <a:r>
              <a:rPr lang="en-US" sz="800" dirty="0"/>
              <a:t> Laboratories, LLC. All Rights Reserved.</a:t>
            </a:r>
          </a:p>
        </p:txBody>
      </p:sp>
      <p:cxnSp>
        <p:nvCxnSpPr>
          <p:cNvPr id="13" name="Straight Connector 12">
            <a:extLst>
              <a:ext uri="{FF2B5EF4-FFF2-40B4-BE49-F238E27FC236}">
                <a16:creationId xmlns:a16="http://schemas.microsoft.com/office/drawing/2014/main" id="{4B2707A8-0A95-3645-BA02-163E3AAEC1B3}"/>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CC68208-5E7D-2341-B118-0818C9B24AD5}"/>
              </a:ext>
            </a:extLst>
          </p:cNvPr>
          <p:cNvCxnSpPr>
            <a:cxnSpLocks/>
          </p:cNvCxnSpPr>
          <p:nvPr/>
        </p:nvCxnSpPr>
        <p:spPr>
          <a:xfrm>
            <a:off x="447675" y="1109659"/>
            <a:ext cx="11249884"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62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671C1-B4B9-4B19-93AF-1E6AB8E31EA1}"/>
              </a:ext>
            </a:extLst>
          </p:cNvPr>
          <p:cNvSpPr/>
          <p:nvPr/>
        </p:nvSpPr>
        <p:spPr>
          <a:xfrm>
            <a:off x="3028761" y="5911365"/>
            <a:ext cx="5987538" cy="923330"/>
          </a:xfrm>
          <a:prstGeom prst="rect">
            <a:avLst/>
          </a:prstGeom>
        </p:spPr>
        <p:txBody>
          <a:bodyPr wrap="none">
            <a:spAutoFit/>
          </a:bodyPr>
          <a:lstStyle/>
          <a:p>
            <a:pPr algn="ctr"/>
            <a:r>
              <a:rPr lang="en-US" b="1" dirty="0">
                <a:solidFill>
                  <a:schemeClr val="bg1"/>
                </a:solidFill>
                <a:latin typeface="Futura PT Light" panose="020B0402020204020303" pitchFamily="34" charset="77"/>
              </a:rPr>
              <a:t>Questions?  Contact us at </a:t>
            </a:r>
            <a:r>
              <a:rPr lang="en-US" b="1" dirty="0">
                <a:solidFill>
                  <a:schemeClr val="bg1"/>
                </a:solidFill>
                <a:latin typeface="Futura PT Light" panose="020B0402020204020303" pitchFamily="34" charset="77"/>
                <a:hlinkClick r:id="rId2">
                  <a:extLst>
                    <a:ext uri="{A12FA001-AC4F-418D-AE19-62706E023703}">
                      <ahyp:hlinkClr xmlns:ahyp="http://schemas.microsoft.com/office/drawing/2018/hyperlinkcolor" val="tx"/>
                    </a:ext>
                  </a:extLst>
                </a:hlinkClick>
              </a:rPr>
              <a:t>info@usbiotek.com</a:t>
            </a:r>
            <a:endParaRPr lang="en-US" b="1" dirty="0">
              <a:solidFill>
                <a:schemeClr val="bg1"/>
              </a:solidFill>
              <a:latin typeface="Futura PT Light" panose="020B0402020204020303" pitchFamily="34" charset="77"/>
            </a:endParaRPr>
          </a:p>
          <a:p>
            <a:pPr algn="ctr"/>
            <a:endParaRPr lang="en-US" b="1" dirty="0">
              <a:solidFill>
                <a:schemeClr val="bg1"/>
              </a:solidFill>
              <a:latin typeface="Futura PT Light" panose="020B0402020204020303" pitchFamily="34" charset="77"/>
            </a:endParaRPr>
          </a:p>
          <a:p>
            <a:pPr algn="ctr"/>
            <a:r>
              <a:rPr lang="en-US" b="1" dirty="0">
                <a:solidFill>
                  <a:schemeClr val="bg1"/>
                </a:solidFill>
                <a:latin typeface="Futura PT Light" panose="020B0402020204020303" pitchFamily="34" charset="77"/>
              </a:rPr>
              <a:t>Dr. Chris D. Meletis</a:t>
            </a:r>
            <a:r>
              <a:rPr lang="en-US" b="1" dirty="0">
                <a:solidFill>
                  <a:schemeClr val="bg1"/>
                </a:solidFill>
                <a:latin typeface="Futura PT Light" panose="020B0402020204020303" pitchFamily="34" charset="77"/>
                <a:sym typeface="Wingdings" panose="05000000000000000000" pitchFamily="2" charset="2"/>
              </a:rPr>
              <a:t></a:t>
            </a:r>
            <a:r>
              <a:rPr lang="en-US" b="1" dirty="0">
                <a:solidFill>
                  <a:schemeClr val="bg1"/>
                </a:solidFill>
                <a:latin typeface="Futura PT Light" panose="020B0402020204020303" pitchFamily="34" charset="77"/>
              </a:rPr>
              <a:t>NaturalMedMan@Hotmail.com</a:t>
            </a:r>
          </a:p>
        </p:txBody>
      </p:sp>
      <p:grpSp>
        <p:nvGrpSpPr>
          <p:cNvPr id="7" name="Group 6">
            <a:extLst>
              <a:ext uri="{FF2B5EF4-FFF2-40B4-BE49-F238E27FC236}">
                <a16:creationId xmlns:a16="http://schemas.microsoft.com/office/drawing/2014/main" id="{0BE641B6-BBF3-7849-BB9F-2283CE2C2B56}"/>
              </a:ext>
            </a:extLst>
          </p:cNvPr>
          <p:cNvGrpSpPr/>
          <p:nvPr/>
        </p:nvGrpSpPr>
        <p:grpSpPr>
          <a:xfrm>
            <a:off x="3789656" y="1612758"/>
            <a:ext cx="4551007" cy="3598934"/>
            <a:chOff x="3458334" y="1900321"/>
            <a:chExt cx="5463169" cy="3923414"/>
          </a:xfrm>
        </p:grpSpPr>
        <p:sp>
          <p:nvSpPr>
            <p:cNvPr id="3" name="Oval Callout 2">
              <a:extLst>
                <a:ext uri="{FF2B5EF4-FFF2-40B4-BE49-F238E27FC236}">
                  <a16:creationId xmlns:a16="http://schemas.microsoft.com/office/drawing/2014/main" id="{E0EAB4F6-50E8-B34C-A017-BE37F0F431BA}"/>
                </a:ext>
              </a:extLst>
            </p:cNvPr>
            <p:cNvSpPr/>
            <p:nvPr/>
          </p:nvSpPr>
          <p:spPr>
            <a:xfrm>
              <a:off x="3802910" y="1900321"/>
              <a:ext cx="4774018" cy="3923414"/>
            </a:xfrm>
            <a:prstGeom prst="wedgeEllipseCallout">
              <a:avLst/>
            </a:prstGeom>
            <a:solidFill>
              <a:srgbClr val="4DC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B971DF2-238D-4624-AB2F-B87FDC5EBF16}"/>
                </a:ext>
              </a:extLst>
            </p:cNvPr>
            <p:cNvSpPr txBox="1">
              <a:spLocks/>
            </p:cNvSpPr>
            <p:nvPr/>
          </p:nvSpPr>
          <p:spPr>
            <a:xfrm>
              <a:off x="3458334" y="3050046"/>
              <a:ext cx="5463169" cy="1445915"/>
            </a:xfrm>
            <a:prstGeom prst="rect">
              <a:avLst/>
            </a:prstGeom>
          </p:spPr>
          <p:txBody>
            <a:bodyPr vert="horz" lIns="91436" tIns="45718" rIns="91436" bIns="4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0" b="1" dirty="0">
                  <a:solidFill>
                    <a:schemeClr val="bg1"/>
                  </a:solidFill>
                  <a:latin typeface="Futura PT Demi" panose="020B0502020204020303" pitchFamily="34" charset="77"/>
                  <a:ea typeface="Ebrima" panose="02000000000000000000" pitchFamily="2" charset="0"/>
                  <a:cs typeface="Ebrima" panose="02000000000000000000" pitchFamily="2" charset="0"/>
                </a:rPr>
                <a:t>Q&amp;A</a:t>
              </a:r>
            </a:p>
          </p:txBody>
        </p:sp>
      </p:grpSp>
      <p:grpSp>
        <p:nvGrpSpPr>
          <p:cNvPr id="9" name="Group 8">
            <a:extLst>
              <a:ext uri="{FF2B5EF4-FFF2-40B4-BE49-F238E27FC236}">
                <a16:creationId xmlns:a16="http://schemas.microsoft.com/office/drawing/2014/main" id="{CCE30D17-7E49-8C4D-B169-6EF235AD8755}"/>
              </a:ext>
            </a:extLst>
          </p:cNvPr>
          <p:cNvGrpSpPr/>
          <p:nvPr/>
        </p:nvGrpSpPr>
        <p:grpSpPr>
          <a:xfrm>
            <a:off x="0" y="0"/>
            <a:ext cx="1438835" cy="377465"/>
            <a:chOff x="0" y="0"/>
            <a:chExt cx="1716066" cy="450194"/>
          </a:xfrm>
        </p:grpSpPr>
        <p:sp>
          <p:nvSpPr>
            <p:cNvPr id="10" name="Rectangle 9">
              <a:extLst>
                <a:ext uri="{FF2B5EF4-FFF2-40B4-BE49-F238E27FC236}">
                  <a16:creationId xmlns:a16="http://schemas.microsoft.com/office/drawing/2014/main" id="{FFB52A4B-F5FE-2D42-8A72-22B6DE1C12BF}"/>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FE8749-944C-B343-9504-B40936711E1F}"/>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5E5B3521-501D-5540-B88F-519135E7BE5D}"/>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555BBB2-EFF9-4843-A42D-7B352023C9D7}"/>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1">
            <a:extLst>
              <a:ext uri="{FF2B5EF4-FFF2-40B4-BE49-F238E27FC236}">
                <a16:creationId xmlns:a16="http://schemas.microsoft.com/office/drawing/2014/main" id="{B305C451-2787-9841-802C-260607CE8434}"/>
              </a:ext>
            </a:extLst>
          </p:cNvPr>
          <p:cNvSpPr>
            <a:spLocks noGrp="1"/>
          </p:cNvSpPr>
          <p:nvPr>
            <p:ph type="ftr" sz="quarter" idx="11"/>
          </p:nvPr>
        </p:nvSpPr>
        <p:spPr>
          <a:xfrm>
            <a:off x="4076700" y="6499033"/>
            <a:ext cx="4038600" cy="365125"/>
          </a:xfrm>
        </p:spPr>
        <p:txBody>
          <a:bodyPr/>
          <a:lstStyle/>
          <a:p>
            <a:r>
              <a:rPr lang="en-US" sz="800" dirty="0"/>
              <a:t>© 2020 US </a:t>
            </a:r>
            <a:r>
              <a:rPr lang="en-US" sz="800" dirty="0" err="1"/>
              <a:t>BioTek</a:t>
            </a:r>
            <a:r>
              <a:rPr lang="en-US" sz="800" dirty="0"/>
              <a:t> Laboratories, LLC. All Rights Reserved.</a:t>
            </a:r>
          </a:p>
        </p:txBody>
      </p:sp>
      <p:cxnSp>
        <p:nvCxnSpPr>
          <p:cNvPr id="16" name="Straight Connector 15">
            <a:extLst>
              <a:ext uri="{FF2B5EF4-FFF2-40B4-BE49-F238E27FC236}">
                <a16:creationId xmlns:a16="http://schemas.microsoft.com/office/drawing/2014/main" id="{24CF4823-1F36-AB46-BB7F-49A7151F4CD9}"/>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F90D56-40D7-3A4D-B79C-C51AFEF4DFF8}"/>
              </a:ext>
            </a:extLst>
          </p:cNvPr>
          <p:cNvCxnSpPr>
            <a:cxnSpLocks/>
          </p:cNvCxnSpPr>
          <p:nvPr/>
        </p:nvCxnSpPr>
        <p:spPr>
          <a:xfrm>
            <a:off x="447675" y="1109659"/>
            <a:ext cx="11249884"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345CFB1-C1A5-584E-843D-F36369DD39F0}"/>
              </a:ext>
            </a:extLst>
          </p:cNvPr>
          <p:cNvSpPr/>
          <p:nvPr/>
        </p:nvSpPr>
        <p:spPr>
          <a:xfrm>
            <a:off x="4062429" y="5987018"/>
            <a:ext cx="4067139" cy="369332"/>
          </a:xfrm>
          <a:prstGeom prst="rect">
            <a:avLst/>
          </a:prstGeom>
        </p:spPr>
        <p:txBody>
          <a:bodyPr wrap="none">
            <a:spAutoFit/>
          </a:bodyPr>
          <a:lstStyle/>
          <a:p>
            <a:pPr algn="ctr"/>
            <a:r>
              <a:rPr lang="en-US" dirty="0">
                <a:latin typeface="Futura PT Light" panose="020B0402020204020303" pitchFamily="34" charset="77"/>
              </a:rPr>
              <a:t>Questions?  Contact us at info@usbiotek.com</a:t>
            </a:r>
          </a:p>
        </p:txBody>
      </p:sp>
    </p:spTree>
    <p:extLst>
      <p:ext uri="{BB962C8B-B14F-4D97-AF65-F5344CB8AC3E}">
        <p14:creationId xmlns:p14="http://schemas.microsoft.com/office/powerpoint/2010/main" val="123879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A38D47-1BC2-4835-BFEE-3C8859C054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3144" y="1972319"/>
            <a:ext cx="4778778" cy="3189315"/>
          </a:xfrm>
          <a:prstGeom prst="rect">
            <a:avLst/>
          </a:prstGeom>
        </p:spPr>
      </p:pic>
      <p:pic>
        <p:nvPicPr>
          <p:cNvPr id="6" name="Picture 5">
            <a:extLst>
              <a:ext uri="{FF2B5EF4-FFF2-40B4-BE49-F238E27FC236}">
                <a16:creationId xmlns:a16="http://schemas.microsoft.com/office/drawing/2014/main" id="{AA856FD2-74B8-443A-B299-CB29476206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352" y="1972319"/>
            <a:ext cx="5343648" cy="3189315"/>
          </a:xfrm>
          <a:prstGeom prst="rect">
            <a:avLst/>
          </a:prstGeom>
        </p:spPr>
      </p:pic>
      <p:sp>
        <p:nvSpPr>
          <p:cNvPr id="2" name="TextBox 1">
            <a:extLst>
              <a:ext uri="{FF2B5EF4-FFF2-40B4-BE49-F238E27FC236}">
                <a16:creationId xmlns:a16="http://schemas.microsoft.com/office/drawing/2014/main" id="{F740A148-CAD2-4AA5-A26D-836A79447E22}"/>
              </a:ext>
            </a:extLst>
          </p:cNvPr>
          <p:cNvSpPr txBox="1"/>
          <p:nvPr/>
        </p:nvSpPr>
        <p:spPr>
          <a:xfrm>
            <a:off x="447675" y="513027"/>
            <a:ext cx="12246942" cy="584775"/>
          </a:xfrm>
          <a:prstGeom prst="rect">
            <a:avLst/>
          </a:prstGeom>
          <a:noFill/>
        </p:spPr>
        <p:txBody>
          <a:bodyPr wrap="square" rtlCol="0">
            <a:spAutoFit/>
          </a:bodyPr>
          <a:lstStyle/>
          <a:p>
            <a:r>
              <a:rPr lang="en-US" sz="3200" b="1" dirty="0">
                <a:solidFill>
                  <a:srgbClr val="1C428A"/>
                </a:solidFill>
                <a:latin typeface="Futura PT Demi" panose="020B0502020204020303" pitchFamily="34" charset="77"/>
              </a:rPr>
              <a:t>My Clinical Approach — “Testing Not Guessing”</a:t>
            </a:r>
          </a:p>
        </p:txBody>
      </p:sp>
      <p:sp>
        <p:nvSpPr>
          <p:cNvPr id="7" name="Rectangle 6">
            <a:extLst>
              <a:ext uri="{FF2B5EF4-FFF2-40B4-BE49-F238E27FC236}">
                <a16:creationId xmlns:a16="http://schemas.microsoft.com/office/drawing/2014/main" id="{57F7EAB4-C1E4-4B0C-9BB6-E488850A874B}"/>
              </a:ext>
            </a:extLst>
          </p:cNvPr>
          <p:cNvSpPr/>
          <p:nvPr/>
        </p:nvSpPr>
        <p:spPr>
          <a:xfrm>
            <a:off x="4645923" y="5893829"/>
            <a:ext cx="2900153" cy="530786"/>
          </a:xfrm>
          <a:prstGeom prst="rect">
            <a:avLst/>
          </a:prstGeom>
        </p:spPr>
        <p:txBody>
          <a:bodyPr wrap="none">
            <a:spAutoFit/>
          </a:bodyPr>
          <a:lstStyle/>
          <a:p>
            <a:pPr algn="ctr">
              <a:lnSpc>
                <a:spcPct val="150000"/>
              </a:lnSpc>
            </a:pPr>
            <a:r>
              <a:rPr lang="en-US" sz="1000" b="1" dirty="0">
                <a:latin typeface="Futura PT Light" panose="020B0402020204020303" pitchFamily="34" charset="77"/>
              </a:rPr>
              <a:t>Questions? </a:t>
            </a:r>
          </a:p>
          <a:p>
            <a:pPr algn="ctr">
              <a:lnSpc>
                <a:spcPct val="150000"/>
              </a:lnSpc>
            </a:pPr>
            <a:r>
              <a:rPr lang="en-US" sz="1000" b="1" dirty="0">
                <a:latin typeface="Futura PT Light" panose="020B0402020204020303" pitchFamily="34" charset="77"/>
              </a:rPr>
              <a:t>Dr. Chris D. Meletis</a:t>
            </a:r>
            <a:r>
              <a:rPr lang="en-US" sz="1000" b="1" dirty="0">
                <a:latin typeface="Futura PT Light" panose="020B0402020204020303" pitchFamily="34" charset="77"/>
                <a:sym typeface="Wingdings" panose="05000000000000000000" pitchFamily="2" charset="2"/>
              </a:rPr>
              <a:t></a:t>
            </a:r>
            <a:r>
              <a:rPr lang="en-US" sz="1000" b="1" dirty="0">
                <a:latin typeface="Futura PT Light" panose="020B0402020204020303" pitchFamily="34" charset="77"/>
              </a:rPr>
              <a:t>NaturalMedMan@Hotmail.com</a:t>
            </a:r>
          </a:p>
        </p:txBody>
      </p:sp>
      <p:grpSp>
        <p:nvGrpSpPr>
          <p:cNvPr id="9" name="Group 8">
            <a:extLst>
              <a:ext uri="{FF2B5EF4-FFF2-40B4-BE49-F238E27FC236}">
                <a16:creationId xmlns:a16="http://schemas.microsoft.com/office/drawing/2014/main" id="{572EFF46-1E64-E144-B01F-3397234C7F12}"/>
              </a:ext>
            </a:extLst>
          </p:cNvPr>
          <p:cNvGrpSpPr/>
          <p:nvPr/>
        </p:nvGrpSpPr>
        <p:grpSpPr>
          <a:xfrm>
            <a:off x="0" y="0"/>
            <a:ext cx="1438835" cy="377465"/>
            <a:chOff x="0" y="0"/>
            <a:chExt cx="1716066" cy="450194"/>
          </a:xfrm>
        </p:grpSpPr>
        <p:sp>
          <p:nvSpPr>
            <p:cNvPr id="10" name="Rectangle 9">
              <a:extLst>
                <a:ext uri="{FF2B5EF4-FFF2-40B4-BE49-F238E27FC236}">
                  <a16:creationId xmlns:a16="http://schemas.microsoft.com/office/drawing/2014/main" id="{84FAAC89-DD55-9C4B-9BA6-907125491184}"/>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B50E27-4252-9141-B84F-66D1A8C26569}"/>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A2CE710-D4E8-0141-A053-7A1A7157068D}"/>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87E4EFD-A9D5-CF4B-B86B-82786C3F3C8B}"/>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ooter Placeholder 1">
            <a:extLst>
              <a:ext uri="{FF2B5EF4-FFF2-40B4-BE49-F238E27FC236}">
                <a16:creationId xmlns:a16="http://schemas.microsoft.com/office/drawing/2014/main" id="{3B79FB89-5C4A-734B-B059-FDACB707197F}"/>
              </a:ext>
            </a:extLst>
          </p:cNvPr>
          <p:cNvSpPr>
            <a:spLocks noGrp="1"/>
          </p:cNvSpPr>
          <p:nvPr>
            <p:ph type="ftr" sz="quarter" idx="11"/>
          </p:nvPr>
        </p:nvSpPr>
        <p:spPr>
          <a:xfrm>
            <a:off x="4076700" y="6499033"/>
            <a:ext cx="4038600" cy="365125"/>
          </a:xfrm>
        </p:spPr>
        <p:txBody>
          <a:bodyPr/>
          <a:lstStyle/>
          <a:p>
            <a:r>
              <a:rPr lang="en-US" sz="800" dirty="0"/>
              <a:t>© 2020 US </a:t>
            </a:r>
            <a:r>
              <a:rPr lang="en-US" sz="800" dirty="0" err="1"/>
              <a:t>BioTek</a:t>
            </a:r>
            <a:r>
              <a:rPr lang="en-US" sz="800" dirty="0"/>
              <a:t> Laboratories, LLC. All Rights Reserved.</a:t>
            </a:r>
          </a:p>
        </p:txBody>
      </p:sp>
      <p:cxnSp>
        <p:nvCxnSpPr>
          <p:cNvPr id="20" name="Straight Connector 19">
            <a:extLst>
              <a:ext uri="{FF2B5EF4-FFF2-40B4-BE49-F238E27FC236}">
                <a16:creationId xmlns:a16="http://schemas.microsoft.com/office/drawing/2014/main" id="{9CEB767D-0BFA-554C-906D-BC4AB921338B}"/>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C3D0332-C9F8-E44A-8DFA-5D7C5BA2B6A9}"/>
              </a:ext>
            </a:extLst>
          </p:cNvPr>
          <p:cNvCxnSpPr>
            <a:cxnSpLocks/>
          </p:cNvCxnSpPr>
          <p:nvPr/>
        </p:nvCxnSpPr>
        <p:spPr>
          <a:xfrm>
            <a:off x="447675" y="1109659"/>
            <a:ext cx="11249884"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7272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426088"/>
            <a:ext cx="10906125" cy="744534"/>
          </a:xfrm>
          <a:prstGeom prst="rect">
            <a:avLst/>
          </a:prstGeom>
        </p:spPr>
        <p:txBody>
          <a:bodyPr vert="horz" lIns="91452" tIns="45727" rIns="91452" bIns="45727" rtlCol="0" anchor="ctr">
            <a:normAutofit/>
          </a:bodyPr>
          <a:lstStyle/>
          <a:p>
            <a:pPr algn="l"/>
            <a:r>
              <a:rPr lang="en-US" sz="3200" b="1" dirty="0">
                <a:solidFill>
                  <a:srgbClr val="1D428A"/>
                </a:solidFill>
                <a:latin typeface="Futura PT Demi" panose="020B0502020204020303" pitchFamily="34" charset="77"/>
              </a:rPr>
              <a:t>To Ask a Question:</a:t>
            </a:r>
          </a:p>
        </p:txBody>
      </p:sp>
      <p:sp>
        <p:nvSpPr>
          <p:cNvPr id="9" name="Content Placeholder 2"/>
          <p:cNvSpPr txBox="1">
            <a:spLocks/>
          </p:cNvSpPr>
          <p:nvPr/>
        </p:nvSpPr>
        <p:spPr>
          <a:xfrm>
            <a:off x="0" y="1634262"/>
            <a:ext cx="8438321" cy="3891895"/>
          </a:xfrm>
          <a:prstGeom prst="rect">
            <a:avLst/>
          </a:prstGeom>
        </p:spPr>
        <p:txBody>
          <a:bodyPr vert="horz" lIns="121915" tIns="60957" rIns="121915" bIns="60957"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990534" lvl="1" indent="-380974" algn="l">
              <a:lnSpc>
                <a:spcPts val="2400"/>
              </a:lnSpc>
              <a:buClr>
                <a:srgbClr val="4DC3DF"/>
              </a:buClr>
              <a:buFont typeface="Arial" panose="020B0604020202020204" pitchFamily="34" charset="0"/>
              <a:buChar char="•"/>
            </a:pPr>
            <a:r>
              <a:rPr lang="en-US" sz="2133" dirty="0">
                <a:solidFill>
                  <a:schemeClr val="tx2">
                    <a:lumMod val="50000"/>
                  </a:schemeClr>
                </a:solidFill>
                <a:latin typeface="Futura PT Light" panose="020B0402020204020303" pitchFamily="34" charset="77"/>
                <a:ea typeface="Ebrima" panose="02000000000000000000" pitchFamily="2" charset="0"/>
                <a:cs typeface="Ebrima" panose="02000000000000000000" pitchFamily="2" charset="0"/>
              </a:rPr>
              <a:t>Participants are joined in listen-only mode</a:t>
            </a:r>
          </a:p>
          <a:p>
            <a:pPr marL="990534" lvl="1" indent="-380974" algn="l">
              <a:lnSpc>
                <a:spcPts val="2400"/>
              </a:lnSpc>
              <a:buClr>
                <a:srgbClr val="4DC3DF"/>
              </a:buClr>
              <a:buFont typeface="Arial" panose="020B0604020202020204" pitchFamily="34" charset="0"/>
              <a:buChar char="•"/>
            </a:pPr>
            <a:endParaRPr lang="en-US" sz="2133" dirty="0">
              <a:solidFill>
                <a:schemeClr val="tx2">
                  <a:lumMod val="50000"/>
                </a:schemeClr>
              </a:solidFill>
              <a:latin typeface="Futura PT Light" panose="020B0402020204020303" pitchFamily="34" charset="77"/>
              <a:ea typeface="Ebrima" panose="02000000000000000000" pitchFamily="2" charset="0"/>
              <a:cs typeface="Ebrima" panose="02000000000000000000" pitchFamily="2" charset="0"/>
            </a:endParaRPr>
          </a:p>
          <a:p>
            <a:pPr marL="990534" lvl="1" indent="-380974" algn="l">
              <a:lnSpc>
                <a:spcPts val="2400"/>
              </a:lnSpc>
              <a:buClr>
                <a:srgbClr val="4DC3DF"/>
              </a:buClr>
              <a:buFont typeface="Arial" panose="020B0604020202020204" pitchFamily="34" charset="0"/>
              <a:buChar char="•"/>
            </a:pPr>
            <a:r>
              <a:rPr lang="en-US" sz="2133" dirty="0">
                <a:solidFill>
                  <a:schemeClr val="tx2">
                    <a:lumMod val="50000"/>
                  </a:schemeClr>
                </a:solidFill>
                <a:latin typeface="Futura PT Light" panose="020B0402020204020303" pitchFamily="34" charset="77"/>
                <a:ea typeface="Ebrima" panose="02000000000000000000" pitchFamily="2" charset="0"/>
                <a:cs typeface="Ebrima" panose="02000000000000000000" pitchFamily="2" charset="0"/>
              </a:rPr>
              <a:t>Type your question in the Questions pane in the </a:t>
            </a:r>
            <a:r>
              <a:rPr lang="en-US" sz="2133" dirty="0" err="1">
                <a:solidFill>
                  <a:schemeClr val="tx2">
                    <a:lumMod val="50000"/>
                  </a:schemeClr>
                </a:solidFill>
                <a:latin typeface="Futura PT Light" panose="020B0402020204020303" pitchFamily="34" charset="77"/>
                <a:ea typeface="Ebrima" panose="02000000000000000000" pitchFamily="2" charset="0"/>
                <a:cs typeface="Ebrima" panose="02000000000000000000" pitchFamily="2" charset="0"/>
              </a:rPr>
              <a:t>GoToWebinar</a:t>
            </a:r>
            <a:r>
              <a:rPr lang="en-US" sz="2133" dirty="0">
                <a:solidFill>
                  <a:schemeClr val="tx2">
                    <a:lumMod val="50000"/>
                  </a:schemeClr>
                </a:solidFill>
                <a:latin typeface="Futura PT Light" panose="020B0402020204020303" pitchFamily="34" charset="77"/>
                <a:ea typeface="Ebrima" panose="02000000000000000000" pitchFamily="2" charset="0"/>
                <a:cs typeface="Ebrima" panose="02000000000000000000" pitchFamily="2" charset="0"/>
              </a:rPr>
              <a:t> control panel (usually on the right side of your screen) and press send</a:t>
            </a:r>
            <a:br>
              <a:rPr lang="en-US" sz="2133" dirty="0">
                <a:solidFill>
                  <a:schemeClr val="tx2">
                    <a:lumMod val="50000"/>
                  </a:schemeClr>
                </a:solidFill>
                <a:latin typeface="Futura PT Light" panose="020B0402020204020303" pitchFamily="34" charset="77"/>
                <a:ea typeface="Ebrima" panose="02000000000000000000" pitchFamily="2" charset="0"/>
                <a:cs typeface="Ebrima" panose="02000000000000000000" pitchFamily="2" charset="0"/>
              </a:rPr>
            </a:br>
            <a:endParaRPr lang="en-US" sz="2133" dirty="0">
              <a:solidFill>
                <a:schemeClr val="tx2">
                  <a:lumMod val="50000"/>
                </a:schemeClr>
              </a:solidFill>
              <a:latin typeface="Futura PT Light" panose="020B0402020204020303" pitchFamily="34" charset="77"/>
              <a:ea typeface="Ebrima" panose="02000000000000000000" pitchFamily="2" charset="0"/>
              <a:cs typeface="Ebrima" panose="02000000000000000000" pitchFamily="2" charset="0"/>
            </a:endParaRPr>
          </a:p>
          <a:p>
            <a:pPr marL="990534" lvl="1" indent="-380974" algn="l">
              <a:lnSpc>
                <a:spcPts val="2400"/>
              </a:lnSpc>
              <a:buClr>
                <a:srgbClr val="4DC3DF"/>
              </a:buClr>
              <a:buFont typeface="Arial" panose="020B0604020202020204" pitchFamily="34" charset="0"/>
              <a:buChar char="•"/>
            </a:pPr>
            <a:r>
              <a:rPr lang="en-US" sz="2133" dirty="0">
                <a:solidFill>
                  <a:schemeClr val="tx2">
                    <a:lumMod val="50000"/>
                  </a:schemeClr>
                </a:solidFill>
                <a:latin typeface="Futura PT Light" panose="020B0402020204020303" pitchFamily="34" charset="77"/>
                <a:ea typeface="Ebrima" panose="02000000000000000000" pitchFamily="2" charset="0"/>
                <a:cs typeface="Ebrima" panose="02000000000000000000" pitchFamily="2" charset="0"/>
              </a:rPr>
              <a:t>You can type your question in at any time during the presentation</a:t>
            </a:r>
            <a:br>
              <a:rPr lang="en-US" sz="2133" dirty="0">
                <a:solidFill>
                  <a:schemeClr val="tx2">
                    <a:lumMod val="50000"/>
                  </a:schemeClr>
                </a:solidFill>
                <a:latin typeface="Futura PT Light" panose="020B0402020204020303" pitchFamily="34" charset="77"/>
                <a:ea typeface="Ebrima" panose="02000000000000000000" pitchFamily="2" charset="0"/>
                <a:cs typeface="Ebrima" panose="02000000000000000000" pitchFamily="2" charset="0"/>
              </a:rPr>
            </a:br>
            <a:endParaRPr lang="en-US" sz="2133" dirty="0">
              <a:solidFill>
                <a:schemeClr val="tx2">
                  <a:lumMod val="50000"/>
                </a:schemeClr>
              </a:solidFill>
              <a:latin typeface="Futura PT Light" panose="020B0402020204020303" pitchFamily="34" charset="77"/>
              <a:ea typeface="Ebrima" panose="02000000000000000000" pitchFamily="2" charset="0"/>
              <a:cs typeface="Ebrima" panose="02000000000000000000" pitchFamily="2" charset="0"/>
            </a:endParaRPr>
          </a:p>
          <a:p>
            <a:pPr marL="990534" lvl="1" indent="-380974" algn="l">
              <a:lnSpc>
                <a:spcPts val="2400"/>
              </a:lnSpc>
              <a:buClr>
                <a:srgbClr val="4DC3DF"/>
              </a:buClr>
              <a:buFont typeface="Arial" panose="020B0604020202020204" pitchFamily="34" charset="0"/>
              <a:buChar char="•"/>
            </a:pPr>
            <a:r>
              <a:rPr lang="en-US" sz="2133" dirty="0">
                <a:solidFill>
                  <a:schemeClr val="tx2">
                    <a:lumMod val="50000"/>
                  </a:schemeClr>
                </a:solidFill>
                <a:latin typeface="Futura PT Light" panose="020B0402020204020303" pitchFamily="34" charset="77"/>
                <a:ea typeface="Ebrima" panose="02000000000000000000" pitchFamily="2" charset="0"/>
                <a:cs typeface="Ebrima" panose="02000000000000000000" pitchFamily="2" charset="0"/>
              </a:rPr>
              <a:t>Questions will be queued and answered at the end of the presentation</a:t>
            </a:r>
          </a:p>
        </p:txBody>
      </p:sp>
      <p:grpSp>
        <p:nvGrpSpPr>
          <p:cNvPr id="5" name="Group 4">
            <a:extLst>
              <a:ext uri="{FF2B5EF4-FFF2-40B4-BE49-F238E27FC236}">
                <a16:creationId xmlns:a16="http://schemas.microsoft.com/office/drawing/2014/main" id="{049239E1-94AF-CF41-B572-8964EAA6AC95}"/>
              </a:ext>
            </a:extLst>
          </p:cNvPr>
          <p:cNvGrpSpPr/>
          <p:nvPr/>
        </p:nvGrpSpPr>
        <p:grpSpPr>
          <a:xfrm>
            <a:off x="8885183" y="1318056"/>
            <a:ext cx="2468617" cy="4842169"/>
            <a:chOff x="8702965" y="1438136"/>
            <a:chExt cx="2468617" cy="4842169"/>
          </a:xfrm>
        </p:grpSpPr>
        <p:pic>
          <p:nvPicPr>
            <p:cNvPr id="4" name="Picture 3">
              <a:extLst>
                <a:ext uri="{FF2B5EF4-FFF2-40B4-BE49-F238E27FC236}">
                  <a16:creationId xmlns:a16="http://schemas.microsoft.com/office/drawing/2014/main" id="{EE79F207-BCE1-40FB-8489-015CFEF89A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745"/>
            <a:stretch/>
          </p:blipFill>
          <p:spPr>
            <a:xfrm>
              <a:off x="8702965" y="1438136"/>
              <a:ext cx="2468617" cy="4842169"/>
            </a:xfrm>
            <a:prstGeom prst="rect">
              <a:avLst/>
            </a:prstGeom>
          </p:spPr>
        </p:pic>
        <p:sp>
          <p:nvSpPr>
            <p:cNvPr id="10" name="Arrow: Bent-Up 9">
              <a:extLst>
                <a:ext uri="{FF2B5EF4-FFF2-40B4-BE49-F238E27FC236}">
                  <a16:creationId xmlns:a16="http://schemas.microsoft.com/office/drawing/2014/main" id="{E8BB7A61-375D-4D03-98D6-60358B3E68D4}"/>
                </a:ext>
              </a:extLst>
            </p:cNvPr>
            <p:cNvSpPr/>
            <p:nvPr/>
          </p:nvSpPr>
          <p:spPr>
            <a:xfrm rot="5400000">
              <a:off x="10394934" y="4809179"/>
              <a:ext cx="274018" cy="564777"/>
            </a:xfrm>
            <a:prstGeom prst="ben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nvGrpSpPr>
          <p:cNvPr id="8" name="Group 7">
            <a:extLst>
              <a:ext uri="{FF2B5EF4-FFF2-40B4-BE49-F238E27FC236}">
                <a16:creationId xmlns:a16="http://schemas.microsoft.com/office/drawing/2014/main" id="{310F7BAB-82EF-CF45-979B-F0549A5761CE}"/>
              </a:ext>
            </a:extLst>
          </p:cNvPr>
          <p:cNvGrpSpPr/>
          <p:nvPr/>
        </p:nvGrpSpPr>
        <p:grpSpPr>
          <a:xfrm>
            <a:off x="0" y="0"/>
            <a:ext cx="1438835" cy="377465"/>
            <a:chOff x="0" y="0"/>
            <a:chExt cx="1716066" cy="450194"/>
          </a:xfrm>
        </p:grpSpPr>
        <p:sp>
          <p:nvSpPr>
            <p:cNvPr id="12" name="Rectangle 11">
              <a:extLst>
                <a:ext uri="{FF2B5EF4-FFF2-40B4-BE49-F238E27FC236}">
                  <a16:creationId xmlns:a16="http://schemas.microsoft.com/office/drawing/2014/main" id="{CB2C3D3C-6DC5-3044-B2B2-AE1724C86147}"/>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B4E9692-3378-AD44-A3A0-CB4219941EE6}"/>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EA65466-DFB0-C94C-805F-CB33B2B09C62}"/>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655D0BA-FE73-0B44-8176-E9E20EC4F8D2}"/>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Footer Placeholder 1">
            <a:extLst>
              <a:ext uri="{FF2B5EF4-FFF2-40B4-BE49-F238E27FC236}">
                <a16:creationId xmlns:a16="http://schemas.microsoft.com/office/drawing/2014/main" id="{E902E041-80C5-D744-8C38-B5DD38F9DB08}"/>
              </a:ext>
            </a:extLst>
          </p:cNvPr>
          <p:cNvSpPr txBox="1">
            <a:spLocks/>
          </p:cNvSpPr>
          <p:nvPr/>
        </p:nvSpPr>
        <p:spPr>
          <a:xfrm>
            <a:off x="4076700" y="6499033"/>
            <a:ext cx="4038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2020 US BioTek Laboratories, LLC. All Rights Reserved.</a:t>
            </a:r>
            <a:endParaRPr lang="en-US" sz="800" dirty="0"/>
          </a:p>
        </p:txBody>
      </p:sp>
      <p:cxnSp>
        <p:nvCxnSpPr>
          <p:cNvPr id="18" name="Straight Connector 17">
            <a:extLst>
              <a:ext uri="{FF2B5EF4-FFF2-40B4-BE49-F238E27FC236}">
                <a16:creationId xmlns:a16="http://schemas.microsoft.com/office/drawing/2014/main" id="{2DFE901B-A4F6-EE42-B666-E6EDE4F2C66B}"/>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478404-F872-884D-A60D-D0E86F293EE4}"/>
              </a:ext>
            </a:extLst>
          </p:cNvPr>
          <p:cNvCxnSpPr>
            <a:cxnSpLocks/>
          </p:cNvCxnSpPr>
          <p:nvPr/>
        </p:nvCxnSpPr>
        <p:spPr>
          <a:xfrm>
            <a:off x="447675" y="1109659"/>
            <a:ext cx="11249884"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21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21B9090-DCE5-4B19-BF93-F08F934D8758}"/>
              </a:ext>
            </a:extLst>
          </p:cNvPr>
          <p:cNvSpPr>
            <a:spLocks noGrp="1"/>
          </p:cNvSpPr>
          <p:nvPr>
            <p:ph type="title"/>
          </p:nvPr>
        </p:nvSpPr>
        <p:spPr>
          <a:xfrm>
            <a:off x="447675" y="559075"/>
            <a:ext cx="10983705" cy="457600"/>
          </a:xfrm>
        </p:spPr>
        <p:txBody>
          <a:bodyPr>
            <a:noAutofit/>
          </a:bodyPr>
          <a:lstStyle/>
          <a:p>
            <a:r>
              <a:rPr lang="en-US" sz="3200" b="1" dirty="0">
                <a:solidFill>
                  <a:srgbClr val="1D428A"/>
                </a:solidFill>
                <a:latin typeface="Futura PT Demi" panose="020B0502020204020303" pitchFamily="34" charset="77"/>
              </a:rPr>
              <a:t>Topics of the Day</a:t>
            </a:r>
          </a:p>
        </p:txBody>
      </p:sp>
      <p:sp>
        <p:nvSpPr>
          <p:cNvPr id="8" name="Content Placeholder 2">
            <a:extLst>
              <a:ext uri="{FF2B5EF4-FFF2-40B4-BE49-F238E27FC236}">
                <a16:creationId xmlns:a16="http://schemas.microsoft.com/office/drawing/2014/main" id="{DEB917FC-CA16-4B5B-89C5-EB2D898ED962}"/>
              </a:ext>
            </a:extLst>
          </p:cNvPr>
          <p:cNvSpPr>
            <a:spLocks noGrp="1"/>
          </p:cNvSpPr>
          <p:nvPr>
            <p:ph idx="1"/>
          </p:nvPr>
        </p:nvSpPr>
        <p:spPr>
          <a:xfrm>
            <a:off x="481724" y="1376574"/>
            <a:ext cx="6742130" cy="4652308"/>
          </a:xfrm>
        </p:spPr>
        <p:txBody>
          <a:bodyPr>
            <a:normAutofit/>
          </a:bodyPr>
          <a:lstStyle/>
          <a:p>
            <a:pPr>
              <a:buClr>
                <a:srgbClr val="4EC3E0"/>
              </a:buClr>
            </a:pPr>
            <a:r>
              <a:rPr lang="en-US" sz="2000" dirty="0">
                <a:solidFill>
                  <a:srgbClr val="000000"/>
                </a:solidFill>
                <a:effectLst/>
                <a:latin typeface="Futura PT Light" panose="020B0402020204020303" pitchFamily="34" charset="77"/>
              </a:rPr>
              <a:t>Selecting the appropriate panel can better uncover sensitivities and accelerate your patients’ paths to better health.</a:t>
            </a:r>
          </a:p>
          <a:p>
            <a:pPr>
              <a:buClr>
                <a:srgbClr val="4EC3E0"/>
              </a:buClr>
            </a:pPr>
            <a:endParaRPr lang="en-US" sz="2000" dirty="0">
              <a:solidFill>
                <a:srgbClr val="444444"/>
              </a:solidFill>
              <a:effectLst/>
              <a:latin typeface="Futura PT Light" panose="020B0402020204020303" pitchFamily="34" charset="77"/>
            </a:endParaRPr>
          </a:p>
          <a:p>
            <a:pPr>
              <a:buClr>
                <a:srgbClr val="4EC3E0"/>
              </a:buClr>
            </a:pPr>
            <a:r>
              <a:rPr lang="en-US" sz="2000" dirty="0">
                <a:solidFill>
                  <a:srgbClr val="000000"/>
                </a:solidFill>
                <a:effectLst/>
                <a:latin typeface="Futura PT Light" panose="020B0402020204020303" pitchFamily="34" charset="77"/>
              </a:rPr>
              <a:t>Compare and contrast clinical insights on the Asian, Japanese, Hispanic Influenced (Mexican), and Vegetarian panels.</a:t>
            </a:r>
          </a:p>
          <a:p>
            <a:pPr>
              <a:buClr>
                <a:srgbClr val="4EC3E0"/>
              </a:buClr>
            </a:pPr>
            <a:endParaRPr lang="en-US" sz="2000" dirty="0">
              <a:solidFill>
                <a:srgbClr val="444444"/>
              </a:solidFill>
              <a:effectLst/>
              <a:latin typeface="Futura PT Light" panose="020B0402020204020303" pitchFamily="34" charset="77"/>
            </a:endParaRPr>
          </a:p>
          <a:p>
            <a:pPr>
              <a:buClr>
                <a:srgbClr val="4EC3E0"/>
              </a:buClr>
            </a:pPr>
            <a:r>
              <a:rPr lang="en-US" sz="2000" dirty="0">
                <a:solidFill>
                  <a:srgbClr val="000000"/>
                </a:solidFill>
                <a:effectLst/>
                <a:latin typeface="Futura PT Light" panose="020B0402020204020303" pitchFamily="34" charset="77"/>
              </a:rPr>
              <a:t>When to order a 96, 144, or 208 food panel.</a:t>
            </a:r>
          </a:p>
          <a:p>
            <a:pPr>
              <a:buClr>
                <a:srgbClr val="4EC3E0"/>
              </a:buClr>
            </a:pPr>
            <a:endParaRPr lang="en-US" sz="2000" dirty="0">
              <a:solidFill>
                <a:srgbClr val="444444"/>
              </a:solidFill>
              <a:effectLst/>
              <a:latin typeface="Futura PT Light" panose="020B0402020204020303" pitchFamily="34" charset="77"/>
            </a:endParaRPr>
          </a:p>
          <a:p>
            <a:pPr>
              <a:buClr>
                <a:srgbClr val="4EC3E0"/>
              </a:buClr>
            </a:pPr>
            <a:r>
              <a:rPr lang="en-US" sz="2000" dirty="0">
                <a:solidFill>
                  <a:srgbClr val="000000"/>
                </a:solidFill>
                <a:latin typeface="Futura PT Light" panose="020B0402020204020303" pitchFamily="34" charset="77"/>
              </a:rPr>
              <a:t>Discuss inadvertently sabotaging wellness protocols with an immunologically reactive </a:t>
            </a:r>
            <a:r>
              <a:rPr lang="en-US" sz="2000" b="1" dirty="0">
                <a:solidFill>
                  <a:srgbClr val="000000"/>
                </a:solidFill>
                <a:effectLst/>
                <a:latin typeface="Futura PT Light" panose="020B0402020204020303" pitchFamily="34" charset="77"/>
              </a:rPr>
              <a:t>food</a:t>
            </a:r>
            <a:r>
              <a:rPr lang="en-US" sz="2000" dirty="0">
                <a:solidFill>
                  <a:srgbClr val="000000"/>
                </a:solidFill>
                <a:effectLst/>
                <a:latin typeface="Futura PT Light" panose="020B0402020204020303" pitchFamily="34" charset="77"/>
              </a:rPr>
              <a:t>, </a:t>
            </a:r>
            <a:r>
              <a:rPr lang="en-US" sz="2000" b="1" dirty="0">
                <a:solidFill>
                  <a:srgbClr val="000000"/>
                </a:solidFill>
                <a:effectLst/>
                <a:latin typeface="Futura PT Light" panose="020B0402020204020303" pitchFamily="34" charset="77"/>
              </a:rPr>
              <a:t>spice</a:t>
            </a:r>
            <a:r>
              <a:rPr lang="en-US" sz="2000" dirty="0">
                <a:solidFill>
                  <a:srgbClr val="000000"/>
                </a:solidFill>
                <a:effectLst/>
                <a:latin typeface="Futura PT Light" panose="020B0402020204020303" pitchFamily="34" charset="77"/>
              </a:rPr>
              <a:t>, and/or </a:t>
            </a:r>
            <a:r>
              <a:rPr lang="en-US" sz="2000" b="1" dirty="0">
                <a:solidFill>
                  <a:srgbClr val="000000"/>
                </a:solidFill>
                <a:effectLst/>
                <a:latin typeface="Futura PT Light" panose="020B0402020204020303" pitchFamily="34" charset="77"/>
              </a:rPr>
              <a:t>botanical antigen</a:t>
            </a:r>
            <a:r>
              <a:rPr lang="en-US" sz="2000" dirty="0">
                <a:solidFill>
                  <a:srgbClr val="000000"/>
                </a:solidFill>
                <a:effectLst/>
                <a:latin typeface="Futura PT Light" panose="020B0402020204020303" pitchFamily="34" charset="77"/>
              </a:rPr>
              <a:t>.</a:t>
            </a:r>
          </a:p>
          <a:p>
            <a:pPr>
              <a:buClr>
                <a:srgbClr val="4DC3DF"/>
              </a:buClr>
            </a:pPr>
            <a:endParaRPr lang="en-US" dirty="0">
              <a:solidFill>
                <a:schemeClr val="tx1"/>
              </a:solidFill>
              <a:latin typeface="Futura PT Light" panose="020B0402020204020303" pitchFamily="34" charset="77"/>
            </a:endParaRPr>
          </a:p>
        </p:txBody>
      </p:sp>
      <p:sp>
        <p:nvSpPr>
          <p:cNvPr id="6" name="Footer Placeholder 1">
            <a:extLst>
              <a:ext uri="{FF2B5EF4-FFF2-40B4-BE49-F238E27FC236}">
                <a16:creationId xmlns:a16="http://schemas.microsoft.com/office/drawing/2014/main" id="{D0332767-B570-40E5-9560-02911F9FCC6A}"/>
              </a:ext>
            </a:extLst>
          </p:cNvPr>
          <p:cNvSpPr txBox="1">
            <a:spLocks/>
          </p:cNvSpPr>
          <p:nvPr/>
        </p:nvSpPr>
        <p:spPr>
          <a:xfrm>
            <a:off x="8915400" y="653891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2020 US BioTek Laboratories, LLC. All Rights Reserved.</a:t>
            </a:r>
            <a:endParaRPr lang="en-US" sz="800" dirty="0"/>
          </a:p>
        </p:txBody>
      </p:sp>
      <p:grpSp>
        <p:nvGrpSpPr>
          <p:cNvPr id="9" name="Group 8">
            <a:extLst>
              <a:ext uri="{FF2B5EF4-FFF2-40B4-BE49-F238E27FC236}">
                <a16:creationId xmlns:a16="http://schemas.microsoft.com/office/drawing/2014/main" id="{A5D54699-D36E-F64D-B286-1A19109E064E}"/>
              </a:ext>
            </a:extLst>
          </p:cNvPr>
          <p:cNvGrpSpPr/>
          <p:nvPr/>
        </p:nvGrpSpPr>
        <p:grpSpPr>
          <a:xfrm>
            <a:off x="0" y="0"/>
            <a:ext cx="1438835" cy="377465"/>
            <a:chOff x="0" y="0"/>
            <a:chExt cx="1716066" cy="450194"/>
          </a:xfrm>
        </p:grpSpPr>
        <p:sp>
          <p:nvSpPr>
            <p:cNvPr id="10" name="Rectangle 9">
              <a:extLst>
                <a:ext uri="{FF2B5EF4-FFF2-40B4-BE49-F238E27FC236}">
                  <a16:creationId xmlns:a16="http://schemas.microsoft.com/office/drawing/2014/main" id="{6BDA9E72-0F68-1346-802E-B5B1544E3D2F}"/>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06628B-86B8-9844-8ACB-9B791D26E14D}"/>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8454309-C6D9-F44A-A897-611B0A5A41D3}"/>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F2E34AD-8B2C-EA41-B8DF-37F48E7F5B70}"/>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1">
            <a:extLst>
              <a:ext uri="{FF2B5EF4-FFF2-40B4-BE49-F238E27FC236}">
                <a16:creationId xmlns:a16="http://schemas.microsoft.com/office/drawing/2014/main" id="{CFEF7D38-E6FF-C24D-88F3-C8F8F7D03619}"/>
              </a:ext>
            </a:extLst>
          </p:cNvPr>
          <p:cNvSpPr txBox="1">
            <a:spLocks/>
          </p:cNvSpPr>
          <p:nvPr/>
        </p:nvSpPr>
        <p:spPr>
          <a:xfrm>
            <a:off x="-390525" y="6481767"/>
            <a:ext cx="4038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 2020 US </a:t>
            </a:r>
            <a:r>
              <a:rPr lang="en-US" sz="800" dirty="0" err="1"/>
              <a:t>BioTek</a:t>
            </a:r>
            <a:r>
              <a:rPr lang="en-US" sz="800" dirty="0"/>
              <a:t> Laboratories, LLC. All Rights Reserved.</a:t>
            </a:r>
          </a:p>
        </p:txBody>
      </p:sp>
      <p:pic>
        <p:nvPicPr>
          <p:cNvPr id="15" name="Picture 14" descr="A close up of a sign&#10;&#10;Description automatically generated">
            <a:extLst>
              <a:ext uri="{FF2B5EF4-FFF2-40B4-BE49-F238E27FC236}">
                <a16:creationId xmlns:a16="http://schemas.microsoft.com/office/drawing/2014/main" id="{DC6E38D0-2F00-4A4B-8DE0-D5A46C399D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33709" y="6424615"/>
            <a:ext cx="1480201" cy="315912"/>
          </a:xfrm>
          <a:prstGeom prst="rect">
            <a:avLst/>
          </a:prstGeom>
        </p:spPr>
      </p:pic>
      <p:cxnSp>
        <p:nvCxnSpPr>
          <p:cNvPr id="16" name="Straight Connector 15">
            <a:extLst>
              <a:ext uri="{FF2B5EF4-FFF2-40B4-BE49-F238E27FC236}">
                <a16:creationId xmlns:a16="http://schemas.microsoft.com/office/drawing/2014/main" id="{A3587691-2992-8645-8F81-655FE6C7B4D0}"/>
              </a:ext>
            </a:extLst>
          </p:cNvPr>
          <p:cNvCxnSpPr>
            <a:cxnSpLocks/>
          </p:cNvCxnSpPr>
          <p:nvPr/>
        </p:nvCxnSpPr>
        <p:spPr>
          <a:xfrm>
            <a:off x="447675" y="6481767"/>
            <a:ext cx="6996113" cy="17266"/>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FC0E80-51CC-0645-8A7D-8E73D0CC1CBB}"/>
              </a:ext>
            </a:extLst>
          </p:cNvPr>
          <p:cNvCxnSpPr>
            <a:cxnSpLocks/>
          </p:cNvCxnSpPr>
          <p:nvPr/>
        </p:nvCxnSpPr>
        <p:spPr>
          <a:xfrm>
            <a:off x="447675" y="1109659"/>
            <a:ext cx="6996113"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pic>
        <p:nvPicPr>
          <p:cNvPr id="2050" name="Picture 2" descr="variety of spices in sack">
            <a:extLst>
              <a:ext uri="{FF2B5EF4-FFF2-40B4-BE49-F238E27FC236}">
                <a16:creationId xmlns:a16="http://schemas.microsoft.com/office/drawing/2014/main" id="{D242C3C8-FB47-4571-9EE3-732F1206114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80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anim calcmode="lin" valueType="num">
                                      <p:cBhvr>
                                        <p:cTn id="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4" end="4"/>
                                            </p:txEl>
                                          </p:spTgt>
                                        </p:tgtEl>
                                        <p:attrNameLst>
                                          <p:attrName>style.visibility</p:attrName>
                                        </p:attrNameLst>
                                      </p:cBhvr>
                                      <p:to>
                                        <p:strVal val="visible"/>
                                      </p:to>
                                    </p:set>
                                    <p:animEffect transition="in" filter="fade">
                                      <p:cBhvr>
                                        <p:cTn id="14" dur="1000"/>
                                        <p:tgtEl>
                                          <p:spTgt spid="8">
                                            <p:txEl>
                                              <p:pRg st="4" end="4"/>
                                            </p:txEl>
                                          </p:spTgt>
                                        </p:tgtEl>
                                      </p:cBhvr>
                                    </p:animEffect>
                                    <p:anim calcmode="lin" valueType="num">
                                      <p:cBhvr>
                                        <p:cTn id="15"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fade">
                                      <p:cBhvr>
                                        <p:cTn id="21" dur="1000"/>
                                        <p:tgtEl>
                                          <p:spTgt spid="8">
                                            <p:txEl>
                                              <p:pRg st="6" end="6"/>
                                            </p:txEl>
                                          </p:spTgt>
                                        </p:tgtEl>
                                      </p:cBhvr>
                                    </p:animEffect>
                                    <p:anim calcmode="lin" valueType="num">
                                      <p:cBhvr>
                                        <p:cTn id="2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025E-ADC5-4EB0-B9FB-D7EC95AAF76B}"/>
              </a:ext>
            </a:extLst>
          </p:cNvPr>
          <p:cNvSpPr>
            <a:spLocks noGrp="1"/>
          </p:cNvSpPr>
          <p:nvPr>
            <p:ph type="title"/>
          </p:nvPr>
        </p:nvSpPr>
        <p:spPr>
          <a:xfrm>
            <a:off x="447675" y="377364"/>
            <a:ext cx="10515600" cy="877332"/>
          </a:xfrm>
        </p:spPr>
        <p:txBody>
          <a:bodyPr>
            <a:normAutofit/>
          </a:bodyPr>
          <a:lstStyle/>
          <a:p>
            <a:r>
              <a:rPr lang="en-US" sz="3200" b="1" dirty="0">
                <a:solidFill>
                  <a:srgbClr val="1D428A"/>
                </a:solidFill>
                <a:latin typeface="Futura PT Demi"/>
              </a:rPr>
              <a:t>A Country of Immigrants with Diverse Eating Habits</a:t>
            </a:r>
          </a:p>
        </p:txBody>
      </p:sp>
      <p:pic>
        <p:nvPicPr>
          <p:cNvPr id="4" name="Picture 3">
            <a:extLst>
              <a:ext uri="{FF2B5EF4-FFF2-40B4-BE49-F238E27FC236}">
                <a16:creationId xmlns:a16="http://schemas.microsoft.com/office/drawing/2014/main" id="{524D5F44-9A33-4E11-9EAF-27DC1BE046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028" y="1413067"/>
            <a:ext cx="3277093" cy="4910328"/>
          </a:xfrm>
          <a:prstGeom prst="rect">
            <a:avLst/>
          </a:prstGeom>
        </p:spPr>
      </p:pic>
      <p:pic>
        <p:nvPicPr>
          <p:cNvPr id="6146" name="Picture 2" descr="Greece flag - Greece history | Greeka.com">
            <a:extLst>
              <a:ext uri="{FF2B5EF4-FFF2-40B4-BE49-F238E27FC236}">
                <a16:creationId xmlns:a16="http://schemas.microsoft.com/office/drawing/2014/main" id="{0ED9A049-5F8D-4767-BD7C-98E9804256A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892362" y="1444159"/>
            <a:ext cx="2255726" cy="2255726"/>
          </a:xfrm>
          <a:prstGeom prst="ellipse">
            <a:avLst/>
          </a:prstGeom>
          <a:noFill/>
          <a:extLst>
            <a:ext uri="{909E8E84-426E-40DD-AFC4-6F175D3DCCD1}">
              <a14:hiddenFill xmlns:a14="http://schemas.microsoft.com/office/drawing/2010/main">
                <a:solidFill>
                  <a:srgbClr val="FFFFFF"/>
                </a:solidFill>
              </a14:hiddenFill>
            </a:ext>
          </a:extLst>
        </p:spPr>
      </p:pic>
      <p:pic>
        <p:nvPicPr>
          <p:cNvPr id="6148" name="Picture 4" descr="13 Interesting Facts About The German Flag | OhFact!">
            <a:extLst>
              <a:ext uri="{FF2B5EF4-FFF2-40B4-BE49-F238E27FC236}">
                <a16:creationId xmlns:a16="http://schemas.microsoft.com/office/drawing/2014/main" id="{EF2BD4DB-387C-4C88-A519-D6D032764CD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34"/>
          <a:stretch/>
        </p:blipFill>
        <p:spPr bwMode="auto">
          <a:xfrm>
            <a:off x="5613797" y="1444160"/>
            <a:ext cx="2255725" cy="2255725"/>
          </a:xfrm>
          <a:prstGeom prst="ellipse">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5880E085-FC6E-F74B-B71B-878E356B0EB8}"/>
              </a:ext>
            </a:extLst>
          </p:cNvPr>
          <p:cNvGrpSpPr/>
          <p:nvPr/>
        </p:nvGrpSpPr>
        <p:grpSpPr>
          <a:xfrm>
            <a:off x="0" y="0"/>
            <a:ext cx="1438835" cy="377465"/>
            <a:chOff x="0" y="0"/>
            <a:chExt cx="1716066" cy="450194"/>
          </a:xfrm>
        </p:grpSpPr>
        <p:sp>
          <p:nvSpPr>
            <p:cNvPr id="9" name="Rectangle 8">
              <a:extLst>
                <a:ext uri="{FF2B5EF4-FFF2-40B4-BE49-F238E27FC236}">
                  <a16:creationId xmlns:a16="http://schemas.microsoft.com/office/drawing/2014/main" id="{75855332-32B2-BA4C-9331-620617F20E75}"/>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94EDB1C-59B9-9E4A-AD29-09476BBD578D}"/>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1F4518B-04DD-584B-864B-13887A71230C}"/>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9DD5DA9-0DC6-6147-AE8C-E5BF859AF272}"/>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ooter Placeholder 1">
            <a:extLst>
              <a:ext uri="{FF2B5EF4-FFF2-40B4-BE49-F238E27FC236}">
                <a16:creationId xmlns:a16="http://schemas.microsoft.com/office/drawing/2014/main" id="{EDEADC71-F74A-204B-A87E-1526EE25D66C}"/>
              </a:ext>
            </a:extLst>
          </p:cNvPr>
          <p:cNvSpPr txBox="1">
            <a:spLocks/>
          </p:cNvSpPr>
          <p:nvPr/>
        </p:nvSpPr>
        <p:spPr>
          <a:xfrm>
            <a:off x="4076700" y="6499033"/>
            <a:ext cx="4038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2020 US BioTek Laboratories, LLC. All Rights Reserved.</a:t>
            </a:r>
            <a:endParaRPr lang="en-US" sz="800" dirty="0"/>
          </a:p>
        </p:txBody>
      </p:sp>
      <p:cxnSp>
        <p:nvCxnSpPr>
          <p:cNvPr id="15" name="Straight Connector 14">
            <a:extLst>
              <a:ext uri="{FF2B5EF4-FFF2-40B4-BE49-F238E27FC236}">
                <a16:creationId xmlns:a16="http://schemas.microsoft.com/office/drawing/2014/main" id="{588F0B85-0DA4-344D-818F-9897CF802F8D}"/>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8D622E-826A-0343-A923-5A8049AB8B41}"/>
              </a:ext>
            </a:extLst>
          </p:cNvPr>
          <p:cNvCxnSpPr>
            <a:cxnSpLocks/>
          </p:cNvCxnSpPr>
          <p:nvPr/>
        </p:nvCxnSpPr>
        <p:spPr>
          <a:xfrm>
            <a:off x="447675" y="1109659"/>
            <a:ext cx="11249884"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pic>
        <p:nvPicPr>
          <p:cNvPr id="3" name="Picture 2" descr="A person wearing a purple shirt&#10;&#10;Description automatically generated">
            <a:extLst>
              <a:ext uri="{FF2B5EF4-FFF2-40B4-BE49-F238E27FC236}">
                <a16:creationId xmlns:a16="http://schemas.microsoft.com/office/drawing/2014/main" id="{25B303D1-446D-445C-8F10-2BE6F7C1C6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51018" y="4017397"/>
            <a:ext cx="2255726" cy="2255726"/>
          </a:xfrm>
          <a:prstGeom prst="rect">
            <a:avLst/>
          </a:prstGeom>
        </p:spPr>
      </p:pic>
      <p:cxnSp>
        <p:nvCxnSpPr>
          <p:cNvPr id="21" name="Straight Connector 20">
            <a:extLst>
              <a:ext uri="{FF2B5EF4-FFF2-40B4-BE49-F238E27FC236}">
                <a16:creationId xmlns:a16="http://schemas.microsoft.com/office/drawing/2014/main" id="{474227C9-FF66-45FB-B2CF-353BE8865A75}"/>
              </a:ext>
            </a:extLst>
          </p:cNvPr>
          <p:cNvCxnSpPr>
            <a:cxnSpLocks/>
          </p:cNvCxnSpPr>
          <p:nvPr/>
        </p:nvCxnSpPr>
        <p:spPr>
          <a:xfrm flipH="1">
            <a:off x="9020755" y="3581465"/>
            <a:ext cx="530962" cy="640678"/>
          </a:xfrm>
          <a:prstGeom prst="line">
            <a:avLst/>
          </a:prstGeom>
          <a:ln w="12700">
            <a:solidFill>
              <a:srgbClr val="4EC3E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CB08DFB-1520-4FCD-9E3A-B19509900BE5}"/>
              </a:ext>
            </a:extLst>
          </p:cNvPr>
          <p:cNvCxnSpPr/>
          <p:nvPr/>
        </p:nvCxnSpPr>
        <p:spPr>
          <a:xfrm>
            <a:off x="7295989" y="3571875"/>
            <a:ext cx="573533" cy="573533"/>
          </a:xfrm>
          <a:prstGeom prst="line">
            <a:avLst/>
          </a:prstGeom>
          <a:ln w="12700">
            <a:solidFill>
              <a:srgbClr val="4EC3E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377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07413D-3346-A241-94B4-EE05F80530A7}"/>
              </a:ext>
            </a:extLst>
          </p:cNvPr>
          <p:cNvGrpSpPr/>
          <p:nvPr/>
        </p:nvGrpSpPr>
        <p:grpSpPr>
          <a:xfrm>
            <a:off x="0" y="0"/>
            <a:ext cx="1438835" cy="377465"/>
            <a:chOff x="0" y="0"/>
            <a:chExt cx="1716066" cy="450194"/>
          </a:xfrm>
        </p:grpSpPr>
        <p:sp>
          <p:nvSpPr>
            <p:cNvPr id="7" name="Rectangle 6">
              <a:extLst>
                <a:ext uri="{FF2B5EF4-FFF2-40B4-BE49-F238E27FC236}">
                  <a16:creationId xmlns:a16="http://schemas.microsoft.com/office/drawing/2014/main" id="{1E639565-1C3E-F348-9BAA-95E2CD1E2D6C}"/>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8134507-DE82-5D4F-96DA-3DB5641D8D64}"/>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689D3C7-494E-254D-AE8E-0ACDEE5122F6}"/>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40AA140-1C56-3E43-AD05-9DFCD39E7458}"/>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ooter Placeholder 1">
            <a:extLst>
              <a:ext uri="{FF2B5EF4-FFF2-40B4-BE49-F238E27FC236}">
                <a16:creationId xmlns:a16="http://schemas.microsoft.com/office/drawing/2014/main" id="{B83C7480-8655-244F-8EA4-87C1B53FB0D5}"/>
              </a:ext>
            </a:extLst>
          </p:cNvPr>
          <p:cNvSpPr txBox="1">
            <a:spLocks/>
          </p:cNvSpPr>
          <p:nvPr/>
        </p:nvSpPr>
        <p:spPr>
          <a:xfrm>
            <a:off x="4076700" y="6499033"/>
            <a:ext cx="4038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2020 US BioTek Laboratories, LLC. All Rights Reserved.</a:t>
            </a:r>
            <a:endParaRPr lang="en-US" sz="800" dirty="0"/>
          </a:p>
        </p:txBody>
      </p:sp>
      <p:cxnSp>
        <p:nvCxnSpPr>
          <p:cNvPr id="13" name="Straight Connector 12">
            <a:extLst>
              <a:ext uri="{FF2B5EF4-FFF2-40B4-BE49-F238E27FC236}">
                <a16:creationId xmlns:a16="http://schemas.microsoft.com/office/drawing/2014/main" id="{147E7AC6-4BEE-D747-AA30-2B0A31EFE7E5}"/>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8BE0A0-18B3-2E4E-BB45-1177D1E316FF}"/>
              </a:ext>
            </a:extLst>
          </p:cNvPr>
          <p:cNvCxnSpPr>
            <a:cxnSpLocks/>
          </p:cNvCxnSpPr>
          <p:nvPr/>
        </p:nvCxnSpPr>
        <p:spPr>
          <a:xfrm>
            <a:off x="447675" y="1109659"/>
            <a:ext cx="11249884"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pic>
        <p:nvPicPr>
          <p:cNvPr id="5" name="Content Placeholder 4" descr="A close up of a sign&#10;&#10;Description automatically generated">
            <a:extLst>
              <a:ext uri="{FF2B5EF4-FFF2-40B4-BE49-F238E27FC236}">
                <a16:creationId xmlns:a16="http://schemas.microsoft.com/office/drawing/2014/main" id="{63C8CA43-59C5-42B2-B315-6FCDE864ED8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888435" y="1238487"/>
            <a:ext cx="8545274" cy="4797075"/>
          </a:xfrm>
        </p:spPr>
      </p:pic>
    </p:spTree>
    <p:extLst>
      <p:ext uri="{BB962C8B-B14F-4D97-AF65-F5344CB8AC3E}">
        <p14:creationId xmlns:p14="http://schemas.microsoft.com/office/powerpoint/2010/main" val="2339625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4D764F-BCA9-D747-BE32-7BB8EA9444ED}"/>
              </a:ext>
            </a:extLst>
          </p:cNvPr>
          <p:cNvSpPr/>
          <p:nvPr/>
        </p:nvSpPr>
        <p:spPr>
          <a:xfrm>
            <a:off x="5410200" y="669235"/>
            <a:ext cx="6695661" cy="1179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022822E-558A-5A4C-BBF8-DB60AE0958E5}"/>
              </a:ext>
            </a:extLst>
          </p:cNvPr>
          <p:cNvSpPr/>
          <p:nvPr/>
        </p:nvSpPr>
        <p:spPr>
          <a:xfrm>
            <a:off x="0" y="0"/>
            <a:ext cx="104758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382D2A-0204-4252-ABE8-AD1EFAE84E12}"/>
              </a:ext>
            </a:extLst>
          </p:cNvPr>
          <p:cNvPicPr>
            <a:picLocks noChangeAspect="1"/>
          </p:cNvPicPr>
          <p:nvPr/>
        </p:nvPicPr>
        <p:blipFill>
          <a:blip r:embed="rId2"/>
          <a:stretch>
            <a:fillRect/>
          </a:stretch>
        </p:blipFill>
        <p:spPr>
          <a:xfrm>
            <a:off x="3300693" y="84836"/>
            <a:ext cx="5502998" cy="6328469"/>
          </a:xfrm>
          <a:prstGeom prst="rect">
            <a:avLst/>
          </a:prstGeom>
        </p:spPr>
      </p:pic>
      <p:grpSp>
        <p:nvGrpSpPr>
          <p:cNvPr id="7" name="Group 6">
            <a:extLst>
              <a:ext uri="{FF2B5EF4-FFF2-40B4-BE49-F238E27FC236}">
                <a16:creationId xmlns:a16="http://schemas.microsoft.com/office/drawing/2014/main" id="{265DCDA5-B266-E448-A222-BBD7D96320D0}"/>
              </a:ext>
            </a:extLst>
          </p:cNvPr>
          <p:cNvGrpSpPr/>
          <p:nvPr/>
        </p:nvGrpSpPr>
        <p:grpSpPr>
          <a:xfrm>
            <a:off x="0" y="0"/>
            <a:ext cx="1438835" cy="377465"/>
            <a:chOff x="0" y="0"/>
            <a:chExt cx="1716066" cy="450194"/>
          </a:xfrm>
        </p:grpSpPr>
        <p:sp>
          <p:nvSpPr>
            <p:cNvPr id="8" name="Rectangle 7">
              <a:extLst>
                <a:ext uri="{FF2B5EF4-FFF2-40B4-BE49-F238E27FC236}">
                  <a16:creationId xmlns:a16="http://schemas.microsoft.com/office/drawing/2014/main" id="{9D152F5C-E089-C144-BB5E-6919C779025A}"/>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88C51CE-0857-8940-B7AA-964F43BE9AE9}"/>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9DBCAB40-DD84-D84B-A15E-8CDFFE107296}"/>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0787355-A741-F042-BCCD-767D2026C247}"/>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ooter Placeholder 1">
            <a:extLst>
              <a:ext uri="{FF2B5EF4-FFF2-40B4-BE49-F238E27FC236}">
                <a16:creationId xmlns:a16="http://schemas.microsoft.com/office/drawing/2014/main" id="{5067CBAA-9E85-7342-8C71-57AF0F33BABB}"/>
              </a:ext>
            </a:extLst>
          </p:cNvPr>
          <p:cNvSpPr txBox="1">
            <a:spLocks/>
          </p:cNvSpPr>
          <p:nvPr/>
        </p:nvSpPr>
        <p:spPr>
          <a:xfrm>
            <a:off x="4076700" y="6499033"/>
            <a:ext cx="4038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2020 US BioTek Laboratories, LLC. All Rights Reserved.</a:t>
            </a:r>
            <a:endParaRPr lang="en-US" sz="800" dirty="0"/>
          </a:p>
        </p:txBody>
      </p:sp>
      <p:cxnSp>
        <p:nvCxnSpPr>
          <p:cNvPr id="14" name="Straight Connector 13">
            <a:extLst>
              <a:ext uri="{FF2B5EF4-FFF2-40B4-BE49-F238E27FC236}">
                <a16:creationId xmlns:a16="http://schemas.microsoft.com/office/drawing/2014/main" id="{1D564464-47AB-1845-A061-2EC6D299912E}"/>
              </a:ext>
            </a:extLst>
          </p:cNvPr>
          <p:cNvCxnSpPr>
            <a:cxnSpLocks/>
          </p:cNvCxnSpPr>
          <p:nvPr/>
        </p:nvCxnSpPr>
        <p:spPr>
          <a:xfrm>
            <a:off x="447675" y="6481767"/>
            <a:ext cx="9818690" cy="0"/>
          </a:xfrm>
          <a:prstGeom prst="line">
            <a:avLst/>
          </a:prstGeom>
          <a:ln w="22225"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998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FB0CE1-958F-45AA-B6F9-918C984C7BA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44DA661-0C12-4CC3-BA59-0768FB398A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6634" y="655173"/>
            <a:ext cx="11918732" cy="6117022"/>
          </a:xfrm>
          <a:prstGeom prst="rect">
            <a:avLst/>
          </a:prstGeom>
        </p:spPr>
      </p:pic>
      <p:grpSp>
        <p:nvGrpSpPr>
          <p:cNvPr id="4" name="Group 3">
            <a:extLst>
              <a:ext uri="{FF2B5EF4-FFF2-40B4-BE49-F238E27FC236}">
                <a16:creationId xmlns:a16="http://schemas.microsoft.com/office/drawing/2014/main" id="{6C1802A0-4D4F-5D41-994E-BB8EB23A3BDB}"/>
              </a:ext>
            </a:extLst>
          </p:cNvPr>
          <p:cNvGrpSpPr/>
          <p:nvPr/>
        </p:nvGrpSpPr>
        <p:grpSpPr>
          <a:xfrm>
            <a:off x="0" y="0"/>
            <a:ext cx="1438835" cy="377465"/>
            <a:chOff x="0" y="0"/>
            <a:chExt cx="1716066" cy="450194"/>
          </a:xfrm>
        </p:grpSpPr>
        <p:sp>
          <p:nvSpPr>
            <p:cNvPr id="6" name="Rectangle 5">
              <a:extLst>
                <a:ext uri="{FF2B5EF4-FFF2-40B4-BE49-F238E27FC236}">
                  <a16:creationId xmlns:a16="http://schemas.microsoft.com/office/drawing/2014/main" id="{EDCF1942-F4AE-4348-A717-6FF296AF03EA}"/>
                </a:ext>
              </a:extLst>
            </p:cNvPr>
            <p:cNvSpPr/>
            <p:nvPr/>
          </p:nvSpPr>
          <p:spPr>
            <a:xfrm>
              <a:off x="0" y="0"/>
              <a:ext cx="1716066" cy="450194"/>
            </a:xfrm>
            <a:prstGeom prst="rect">
              <a:avLst/>
            </a:prstGeom>
            <a:solidFill>
              <a:srgbClr val="1D428A"/>
            </a:solidFill>
            <a:ln>
              <a:solidFill>
                <a:srgbClr val="1D4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050585A-B0E7-A140-AD17-3A036AE3066B}"/>
                </a:ext>
              </a:extLst>
            </p:cNvPr>
            <p:cNvSpPr/>
            <p:nvPr/>
          </p:nvSpPr>
          <p:spPr>
            <a:xfrm>
              <a:off x="589709" y="102338"/>
              <a:ext cx="236955" cy="2369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42102142-C7B9-8E42-AC94-DE2B39CAD8BD}"/>
                </a:ext>
              </a:extLst>
            </p:cNvPr>
            <p:cNvSpPr/>
            <p:nvPr/>
          </p:nvSpPr>
          <p:spPr>
            <a:xfrm>
              <a:off x="955417" y="102338"/>
              <a:ext cx="236955" cy="236955"/>
            </a:xfrm>
            <a:prstGeom prst="ellipse">
              <a:avLst/>
            </a:prstGeom>
            <a:solidFill>
              <a:srgbClr val="A7A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56EF1E-5525-274C-9D55-E88528FA3B44}"/>
                </a:ext>
              </a:extLst>
            </p:cNvPr>
            <p:cNvSpPr/>
            <p:nvPr/>
          </p:nvSpPr>
          <p:spPr>
            <a:xfrm>
              <a:off x="1321125" y="102338"/>
              <a:ext cx="236955" cy="236955"/>
            </a:xfrm>
            <a:prstGeom prst="ellipse">
              <a:avLst/>
            </a:prstGeom>
            <a:solidFill>
              <a:srgbClr val="4EC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88249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3471</TotalTime>
  <Words>1848</Words>
  <Application>Microsoft Macintosh PowerPoint</Application>
  <PresentationFormat>Widescreen</PresentationFormat>
  <Paragraphs>140</Paragraphs>
  <Slides>32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Futura PT Demi</vt:lpstr>
      <vt:lpstr>Futura PT Light</vt:lpstr>
      <vt:lpstr>Office Theme</vt:lpstr>
      <vt:lpstr>PowerPoint Presentation</vt:lpstr>
      <vt:lpstr>Today’s Presenter</vt:lpstr>
      <vt:lpstr>PowerPoint Presentation</vt:lpstr>
      <vt:lpstr>To Ask a Question:</vt:lpstr>
      <vt:lpstr>Topics of the Day</vt:lpstr>
      <vt:lpstr>A Country of Immigrants with Diverse Eating Habits</vt:lpstr>
      <vt:lpstr>PowerPoint Presentation</vt:lpstr>
      <vt:lpstr>PowerPoint Presentation</vt:lpstr>
      <vt:lpstr>PowerPoint Presentation</vt:lpstr>
      <vt:lpstr>Food Panel Testing Menu</vt:lpstr>
      <vt:lpstr>51 Year Old Female Presents</vt:lpstr>
      <vt:lpstr>PowerPoint Presentation</vt:lpstr>
      <vt:lpstr>PowerPoint Presentation</vt:lpstr>
      <vt:lpstr>PowerPoint Presentation</vt:lpstr>
      <vt:lpstr>PowerPoint Presentation</vt:lpstr>
      <vt:lpstr>30 Year Old Marketing Guru</vt:lpstr>
      <vt:lpstr>PowerPoint Presentation</vt:lpstr>
      <vt:lpstr>PowerPoint Presentation</vt:lpstr>
      <vt:lpstr>Helping Our Patients in the Obstacle Course of Life</vt:lpstr>
      <vt:lpstr>PowerPoint Presentation</vt:lpstr>
      <vt:lpstr>PowerPoint Presentation</vt:lpstr>
      <vt:lpstr>PowerPoint Presentation</vt:lpstr>
      <vt:lpstr>PowerPoint Presentation</vt:lpstr>
      <vt:lpstr>IgG, IgA and IgG4</vt:lpstr>
      <vt:lpstr>3 Types of Food Sensitivity Reactions</vt:lpstr>
      <vt:lpstr>Re-Testing Concept</vt:lpstr>
      <vt:lpstr>IgG – Delayed Reaction</vt:lpstr>
      <vt:lpstr>On Demand Webinars</vt:lpstr>
      <vt:lpstr>PowerPoint Presentation</vt:lpstr>
      <vt:lpstr>A Melting Pot of Humanity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meletis</dc:creator>
  <cp:lastModifiedBy>Taylor Caragher</cp:lastModifiedBy>
  <cp:revision>41</cp:revision>
  <dcterms:created xsi:type="dcterms:W3CDTF">2020-08-08T23:59:42Z</dcterms:created>
  <dcterms:modified xsi:type="dcterms:W3CDTF">2020-11-09T19:19:56Z</dcterms:modified>
</cp:coreProperties>
</file>